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93" r:id="rId3"/>
    <p:sldId id="296" r:id="rId4"/>
    <p:sldId id="325" r:id="rId5"/>
    <p:sldId id="316" r:id="rId6"/>
    <p:sldId id="319" r:id="rId7"/>
    <p:sldId id="326" r:id="rId8"/>
    <p:sldId id="327" r:id="rId9"/>
    <p:sldId id="328" r:id="rId10"/>
    <p:sldId id="322" r:id="rId11"/>
    <p:sldId id="323" r:id="rId12"/>
    <p:sldId id="334" r:id="rId13"/>
    <p:sldId id="300" r:id="rId14"/>
    <p:sldId id="329" r:id="rId15"/>
    <p:sldId id="330" r:id="rId16"/>
    <p:sldId id="331" r:id="rId17"/>
    <p:sldId id="299" r:id="rId18"/>
    <p:sldId id="332" r:id="rId19"/>
    <p:sldId id="333" r:id="rId20"/>
    <p:sldId id="303" r:id="rId21"/>
    <p:sldId id="335" r:id="rId22"/>
    <p:sldId id="336" r:id="rId23"/>
    <p:sldId id="310" r:id="rId24"/>
    <p:sldId id="318" r:id="rId25"/>
  </p:sldIdLst>
  <p:sldSz cx="12192000" cy="6858000"/>
  <p:notesSz cx="6858000" cy="9144000"/>
  <p:embeddedFontLst>
    <p:embeddedFont>
      <p:font typeface="Arial Narrow" panose="020B0606020202030204" pitchFamily="34" charset="0"/>
      <p:regular r:id="rId27"/>
      <p:bold r:id="rId28"/>
      <p:italic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orbel" panose="020B0503020204020204" pitchFamily="34" charset="0"/>
      <p:regular r:id="rId35"/>
      <p:bold r:id="rId36"/>
      <p:italic r:id="rId37"/>
      <p:boldItalic r:id="rId38"/>
    </p:embeddedFont>
    <p:embeddedFont>
      <p:font typeface="Garamond" panose="02020404030301010803" pitchFamily="18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6" roundtripDataSignature="AMtx7mhtwztD0JGrriBEXVhkvocjF1CWX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boratorio" initials="l" lastIdx="1" clrIdx="0">
    <p:extLst>
      <p:ext uri="{19B8F6BF-5375-455C-9EA6-DF929625EA0E}">
        <p15:presenceInfo xmlns:p15="http://schemas.microsoft.com/office/powerpoint/2012/main" userId="laboratorio" providerId="None"/>
      </p:ext>
    </p:extLst>
  </p:cmAuthor>
  <p:cmAuthor id="2" name="Valentina Perez C" initials="VPC" lastIdx="3" clrIdx="1">
    <p:extLst>
      <p:ext uri="{19B8F6BF-5375-455C-9EA6-DF929625EA0E}">
        <p15:presenceInfo xmlns:p15="http://schemas.microsoft.com/office/powerpoint/2012/main" userId="56eddf028d478de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353"/>
    <a:srgbClr val="AED3B5"/>
    <a:srgbClr val="007679"/>
    <a:srgbClr val="007A63"/>
    <a:srgbClr val="005339"/>
    <a:srgbClr val="DFEDE0"/>
    <a:srgbClr val="BED58B"/>
    <a:srgbClr val="58B7B0"/>
    <a:srgbClr val="018E8E"/>
    <a:srgbClr val="E9EF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4" autoAdjust="0"/>
    <p:restoredTop sz="94038" autoAdjust="0"/>
  </p:normalViewPr>
  <p:slideViewPr>
    <p:cSldViewPr snapToGrid="0">
      <p:cViewPr>
        <p:scale>
          <a:sx n="80" d="100"/>
          <a:sy n="80" d="100"/>
        </p:scale>
        <p:origin x="55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59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57" Type="http://schemas.openxmlformats.org/officeDocument/2006/relationships/commentAuthors" Target="commentAuthors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56" Type="http://customschemas.google.com/relationships/presentationmetadata" Target="meta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8-20T15:19:41.835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2-09-18T20:24:49.025" idx="3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9" name="Google Shape;12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86233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70897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88174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35515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9135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07564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08645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4291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4249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5708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14807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15128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14160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13148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08821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8752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4263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4399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7482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0210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04954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7558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7781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 con imagen">
  <p:cSld name="Diapositiva de título con imagen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7"/>
          <p:cNvSpPr>
            <a:spLocks noGrp="1"/>
          </p:cNvSpPr>
          <p:nvPr>
            <p:ph type="pic" idx="2"/>
          </p:nvPr>
        </p:nvSpPr>
        <p:spPr>
          <a:xfrm>
            <a:off x="5561751" y="92067"/>
            <a:ext cx="6630249" cy="675079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8" name="Google Shape;18;p37"/>
          <p:cNvSpPr txBox="1"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720000" tIns="0" rIns="2088000" bIns="21600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6000"/>
              <a:buFont typeface="Garamond"/>
              <a:buNone/>
              <a:defRPr sz="60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7"/>
          <p:cNvSpPr txBox="1"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3">
  <p:cSld name="Columna 3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432000" y="1656000"/>
            <a:ext cx="3600000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3F3F3F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4301550" y="1656000"/>
            <a:ext cx="3600450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49"/>
          <p:cNvSpPr txBox="1">
            <a:spLocks noGrp="1"/>
          </p:cNvSpPr>
          <p:nvPr>
            <p:ph type="body" idx="3"/>
          </p:nvPr>
        </p:nvSpPr>
        <p:spPr>
          <a:xfrm>
            <a:off x="8171550" y="1656000"/>
            <a:ext cx="3600450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49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49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99" name="Google Shape;99;p49"/>
          <p:cNvSpPr txBox="1"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49"/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1" name="Google Shape;101;p49"/>
          <p:cNvSpPr txBox="1">
            <a:spLocks noGrp="1"/>
          </p:cNvSpPr>
          <p:nvPr>
            <p:ph type="body" idx="4"/>
          </p:nvPr>
        </p:nvSpPr>
        <p:spPr>
          <a:xfrm>
            <a:off x="431800" y="1260000"/>
            <a:ext cx="11339513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5">
  <p:cSld name="Columna 5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0"/>
          <p:cNvSpPr txBox="1">
            <a:spLocks noGrp="1"/>
          </p:cNvSpPr>
          <p:nvPr>
            <p:ph type="body" idx="1"/>
          </p:nvPr>
        </p:nvSpPr>
        <p:spPr>
          <a:xfrm>
            <a:off x="432000" y="1656000"/>
            <a:ext cx="2160000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3F3F3F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50"/>
          <p:cNvSpPr txBox="1">
            <a:spLocks noGrp="1"/>
          </p:cNvSpPr>
          <p:nvPr>
            <p:ph type="body" idx="2"/>
          </p:nvPr>
        </p:nvSpPr>
        <p:spPr>
          <a:xfrm>
            <a:off x="2726412" y="1656000"/>
            <a:ext cx="2160588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50"/>
          <p:cNvSpPr txBox="1">
            <a:spLocks noGrp="1"/>
          </p:cNvSpPr>
          <p:nvPr>
            <p:ph type="body" idx="3"/>
          </p:nvPr>
        </p:nvSpPr>
        <p:spPr>
          <a:xfrm>
            <a:off x="5021412" y="1656000"/>
            <a:ext cx="2160588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50"/>
          <p:cNvSpPr txBox="1">
            <a:spLocks noGrp="1"/>
          </p:cNvSpPr>
          <p:nvPr>
            <p:ph type="body" idx="4"/>
          </p:nvPr>
        </p:nvSpPr>
        <p:spPr>
          <a:xfrm>
            <a:off x="7316412" y="1656000"/>
            <a:ext cx="2160588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50"/>
          <p:cNvSpPr txBox="1">
            <a:spLocks noGrp="1"/>
          </p:cNvSpPr>
          <p:nvPr>
            <p:ph type="body" idx="5"/>
          </p:nvPr>
        </p:nvSpPr>
        <p:spPr>
          <a:xfrm>
            <a:off x="9611412" y="1656000"/>
            <a:ext cx="2160588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50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0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110" name="Google Shape;110;p50"/>
          <p:cNvSpPr txBox="1"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50"/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12" name="Google Shape;112;p50"/>
          <p:cNvSpPr txBox="1">
            <a:spLocks noGrp="1"/>
          </p:cNvSpPr>
          <p:nvPr>
            <p:ph type="body" idx="6"/>
          </p:nvPr>
        </p:nvSpPr>
        <p:spPr>
          <a:xfrm>
            <a:off x="431800" y="1260000"/>
            <a:ext cx="11339513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>
  <p:cSld name="Diapositiva de título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1"/>
          <p:cNvSpPr txBox="1"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720000" tIns="0" rIns="2088000" bIns="21600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6000"/>
              <a:buFont typeface="Garamond"/>
              <a:buNone/>
              <a:defRPr sz="6000"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1"/>
          <p:cNvSpPr txBox="1"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>
  <p:cSld name="Encabezado de secció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2"/>
          <p:cNvSpPr txBox="1"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720000" tIns="0" rIns="108000" bIns="21600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000"/>
              <a:buFont typeface="Garamond"/>
              <a:buNone/>
              <a:defRPr sz="5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2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52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120" name="Google Shape;120;p52"/>
          <p:cNvSpPr txBox="1"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1" name="Google Shape;121;p52"/>
          <p:cNvSpPr/>
          <p:nvPr/>
        </p:nvSpPr>
        <p:spPr>
          <a:xfrm>
            <a:off x="1101164" y="688675"/>
            <a:ext cx="5610835" cy="5278114"/>
          </a:xfrm>
          <a:custGeom>
            <a:avLst/>
            <a:gdLst/>
            <a:ahLst/>
            <a:cxnLst/>
            <a:rect l="l" t="t" r="r" b="b"/>
            <a:pathLst>
              <a:path w="5610835" h="5278114" extrusionOk="0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rgbClr val="F2F2F2"/>
          </a:solidFill>
          <a:ln w="9525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333E-BDF3-4E30-ACF8-9A9EA4633F99}" type="datetimeFigureOut">
              <a:rPr lang="es-CO" smtClean="0"/>
              <a:t>12/10/2022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BF18F-B6A5-4762-8A78-F92D1BB71CD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03632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ivisoria 1">
  <p:cSld name="Diapositiva divisoria 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1"/>
          <p:cNvSpPr txBox="1"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720000" tIns="0" rIns="108000" bIns="21600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000"/>
              <a:buFont typeface="Garamond"/>
              <a:buNone/>
              <a:defRPr sz="5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1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1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44" name="Google Shape;44;p41"/>
          <p:cNvSpPr>
            <a:spLocks noGrp="1"/>
          </p:cNvSpPr>
          <p:nvPr>
            <p:ph type="pic" idx="2"/>
          </p:nvPr>
        </p:nvSpPr>
        <p:spPr>
          <a:xfrm>
            <a:off x="1101164" y="688676"/>
            <a:ext cx="5610835" cy="527811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5" name="Google Shape;45;p41"/>
          <p:cNvSpPr txBox="1"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de texto 1">
  <p:cSld name="Diseño de texto 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2"/>
          <p:cNvSpPr txBox="1">
            <a:spLocks noGrp="1"/>
          </p:cNvSpPr>
          <p:nvPr>
            <p:ph type="body" idx="1"/>
          </p:nvPr>
        </p:nvSpPr>
        <p:spPr>
          <a:xfrm>
            <a:off x="432000" y="1656000"/>
            <a:ext cx="5472000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3F3F3F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42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49" name="Google Shape;49;p42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2"/>
          <p:cNvSpPr txBox="1"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2"/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52" name="Google Shape;52;p42"/>
          <p:cNvSpPr txBox="1">
            <a:spLocks noGrp="1"/>
          </p:cNvSpPr>
          <p:nvPr>
            <p:ph type="body" idx="2"/>
          </p:nvPr>
        </p:nvSpPr>
        <p:spPr>
          <a:xfrm>
            <a:off x="431800" y="1260000"/>
            <a:ext cx="5472001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42"/>
          <p:cNvSpPr>
            <a:spLocks noGrp="1"/>
          </p:cNvSpPr>
          <p:nvPr>
            <p:ph type="pic" idx="3"/>
          </p:nvPr>
        </p:nvSpPr>
        <p:spPr>
          <a:xfrm>
            <a:off x="6687459" y="144592"/>
            <a:ext cx="4610101" cy="655703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de texto 2">
  <p:cSld name="Diseño de texto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3"/>
          <p:cNvSpPr txBox="1">
            <a:spLocks noGrp="1"/>
          </p:cNvSpPr>
          <p:nvPr>
            <p:ph type="body" idx="1"/>
          </p:nvPr>
        </p:nvSpPr>
        <p:spPr>
          <a:xfrm>
            <a:off x="6300087" y="1656000"/>
            <a:ext cx="5472000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3F3F3F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43"/>
          <p:cNvSpPr txBox="1"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3"/>
          <p:cNvSpPr txBox="1">
            <a:spLocks noGrp="1"/>
          </p:cNvSpPr>
          <p:nvPr>
            <p:ph type="body" idx="2"/>
          </p:nvPr>
        </p:nvSpPr>
        <p:spPr>
          <a:xfrm>
            <a:off x="6299887" y="1260000"/>
            <a:ext cx="5472001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43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59" name="Google Shape;59;p43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3"/>
          <p:cNvSpPr/>
          <p:nvPr/>
        </p:nvSpPr>
        <p:spPr>
          <a:xfrm>
            <a:off x="6300087" y="432000"/>
            <a:ext cx="84835" cy="695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61" name="Google Shape;61;p43"/>
          <p:cNvSpPr>
            <a:spLocks noGrp="1"/>
          </p:cNvSpPr>
          <p:nvPr>
            <p:ph type="pic" idx="3"/>
          </p:nvPr>
        </p:nvSpPr>
        <p:spPr>
          <a:xfrm>
            <a:off x="664765" y="656556"/>
            <a:ext cx="4981405" cy="5071972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de fotografía grande">
  <p:cSld name="Título de fotografía grand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4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64" name="Google Shape;64;p44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4"/>
          <p:cNvSpPr txBox="1">
            <a:spLocks noGrp="1"/>
          </p:cNvSpPr>
          <p:nvPr>
            <p:ph type="body" idx="1"/>
          </p:nvPr>
        </p:nvSpPr>
        <p:spPr>
          <a:xfrm>
            <a:off x="432000" y="5231739"/>
            <a:ext cx="5472000" cy="53934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3F3F3F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grafía grande">
  <p:cSld name="Fotografía grand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5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19125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8" name="Google Shape;68;p45"/>
          <p:cNvSpPr txBox="1">
            <a:spLocks noGrp="1"/>
          </p:cNvSpPr>
          <p:nvPr>
            <p:ph type="body" idx="1"/>
          </p:nvPr>
        </p:nvSpPr>
        <p:spPr>
          <a:xfrm>
            <a:off x="432000" y="5231739"/>
            <a:ext cx="5472000" cy="53934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3F3F3F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45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70" name="Google Shape;70;p45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5"/>
          <p:cNvSpPr txBox="1"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Gracias ">
  <p:cSld name="Gracias 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6"/>
          <p:cNvSpPr>
            <a:spLocks noGrp="1"/>
          </p:cNvSpPr>
          <p:nvPr>
            <p:ph type="pic" idx="2"/>
          </p:nvPr>
        </p:nvSpPr>
        <p:spPr>
          <a:xfrm>
            <a:off x="5581896" y="617827"/>
            <a:ext cx="6226010" cy="575621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4" name="Google Shape;74;p46"/>
          <p:cNvSpPr txBox="1"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prstGeom prst="rect">
            <a:avLst/>
          </a:prstGeom>
          <a:solidFill>
            <a:srgbClr val="F2F2F2">
              <a:alpha val="89803"/>
            </a:srgbClr>
          </a:solidFill>
          <a:ln>
            <a:noFill/>
          </a:ln>
        </p:spPr>
        <p:txBody>
          <a:bodyPr spcFirstLastPara="1" wrap="square" lIns="720000" tIns="0" rIns="72000" bIns="21600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000"/>
              <a:buFont typeface="Garamond"/>
              <a:buNone/>
              <a:defRPr sz="5000" b="0" i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46"/>
          <p:cNvSpPr txBox="1">
            <a:spLocks noGrp="1"/>
          </p:cNvSpPr>
          <p:nvPr>
            <p:ph type="body" idx="1"/>
          </p:nvPr>
        </p:nvSpPr>
        <p:spPr>
          <a:xfrm>
            <a:off x="769601" y="4807513"/>
            <a:ext cx="3201376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46"/>
          <p:cNvSpPr txBox="1">
            <a:spLocks noGrp="1"/>
          </p:cNvSpPr>
          <p:nvPr>
            <p:ph type="body" idx="3"/>
          </p:nvPr>
        </p:nvSpPr>
        <p:spPr>
          <a:xfrm>
            <a:off x="769601" y="5185801"/>
            <a:ext cx="3201376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46"/>
          <p:cNvSpPr txBox="1">
            <a:spLocks noGrp="1"/>
          </p:cNvSpPr>
          <p:nvPr>
            <p:ph type="body" idx="4"/>
          </p:nvPr>
        </p:nvSpPr>
        <p:spPr>
          <a:xfrm>
            <a:off x="769601" y="5564089"/>
            <a:ext cx="3201376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46"/>
          <p:cNvSpPr txBox="1">
            <a:spLocks noGrp="1"/>
          </p:cNvSpPr>
          <p:nvPr>
            <p:ph type="body" idx="5"/>
          </p:nvPr>
        </p:nvSpPr>
        <p:spPr>
          <a:xfrm>
            <a:off x="769601" y="5941307"/>
            <a:ext cx="3201376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/>
          <p:nvPr/>
        </p:nvSpPr>
        <p:spPr>
          <a:xfrm>
            <a:off x="9060848" y="6152509"/>
            <a:ext cx="244583" cy="326111"/>
          </a:xfrm>
          <a:custGeom>
            <a:avLst/>
            <a:gdLst/>
            <a:ahLst/>
            <a:cxnLst/>
            <a:rect l="l" t="t" r="r" b="b"/>
            <a:pathLst>
              <a:path w="244583" h="326111" extrusionOk="0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contenido">
  <p:cSld name="Título y contenido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7"/>
          <p:cNvSpPr txBox="1"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Garamond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7"/>
          <p:cNvSpPr txBox="1">
            <a:spLocks noGrp="1"/>
          </p:cNvSpPr>
          <p:nvPr>
            <p:ph type="body" idx="1"/>
          </p:nvPr>
        </p:nvSpPr>
        <p:spPr>
          <a:xfrm>
            <a:off x="432000" y="1361872"/>
            <a:ext cx="11340000" cy="4758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3F3F3F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47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85" name="Google Shape;85;p47"/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>
  <p:cSld name="Dos objetos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8"/>
          <p:cNvSpPr txBox="1">
            <a:spLocks noGrp="1"/>
          </p:cNvSpPr>
          <p:nvPr>
            <p:ph type="body" idx="1"/>
          </p:nvPr>
        </p:nvSpPr>
        <p:spPr>
          <a:xfrm>
            <a:off x="432000" y="1361872"/>
            <a:ext cx="5472000" cy="4758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3F3F3F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Char char="•"/>
              <a:defRPr>
                <a:solidFill>
                  <a:srgbClr val="3F3F3F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Char char="•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48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ctr">
              <a:spcBef>
                <a:spcPts val="0"/>
              </a:spcBef>
              <a:buNone/>
              <a:defRPr sz="1200" i="1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92" name="Google Shape;92;p48"/>
          <p:cNvSpPr txBox="1">
            <a:spLocks noGrp="1"/>
          </p:cNvSpPr>
          <p:nvPr>
            <p:ph type="body" idx="2"/>
          </p:nvPr>
        </p:nvSpPr>
        <p:spPr>
          <a:xfrm>
            <a:off x="6172199" y="1361873"/>
            <a:ext cx="5599799" cy="4758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»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6"/>
          <p:cNvSpPr txBox="1"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180000" tIns="0" rIns="0" bIns="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Garamond"/>
              <a:buNone/>
              <a:defRPr sz="2800" b="1" i="0" u="none" strike="noStrike" cap="none">
                <a:solidFill>
                  <a:srgbClr val="3F3F3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6"/>
          <p:cNvSpPr txBox="1"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bel"/>
              <a:buChar char="»"/>
              <a:defRPr sz="1800" b="0" i="0" u="none" strike="noStrike" cap="non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" name="Google Shape;12;p36"/>
          <p:cNvSpPr txBox="1">
            <a:spLocks noGrp="1"/>
          </p:cNvSpPr>
          <p:nvPr>
            <p:ph type="ftr" idx="11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9525" cap="flat" cmpd="sng">
            <a:solidFill>
              <a:srgbClr val="F2F2F2">
                <a:alpha val="4980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7200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3" name="Google Shape;13;p36"/>
          <p:cNvSpPr txBox="1">
            <a:spLocks noGrp="1"/>
          </p:cNvSpPr>
          <p:nvPr>
            <p:ph type="sldNum" idx="12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1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1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1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1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1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1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1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1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1" u="none" strike="noStrike" cap="none">
                <a:solidFill>
                  <a:srgbClr val="7F7F7F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sp>
        <p:nvSpPr>
          <p:cNvPr id="14" name="Google Shape;14;p36"/>
          <p:cNvSpPr/>
          <p:nvPr/>
        </p:nvSpPr>
        <p:spPr>
          <a:xfrm>
            <a:off x="12146281" y="6355370"/>
            <a:ext cx="45719" cy="3689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5" name="Google Shape;15;p36"/>
          <p:cNvSpPr txBox="1"/>
          <p:nvPr/>
        </p:nvSpPr>
        <p:spPr>
          <a:xfrm>
            <a:off x="4929189" y="6272135"/>
            <a:ext cx="2310506" cy="527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45700" anchor="t" anchorCtr="0">
            <a:spAutoFit/>
          </a:bodyPr>
          <a:lstStyle/>
          <a:p>
            <a:pPr marL="0" marR="0" lvl="0" indent="0" algn="ctr" rtl="0">
              <a:lnSpc>
                <a:spcPct val="555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200" b="1" i="0" u="none" strike="noStrike" cap="none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LO MEJOR PARA </a:t>
            </a:r>
            <a:r>
              <a:rPr lang="es-CO" sz="1200" b="0" i="1" u="none" strike="noStrike" cap="none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  <a:t>usted</a:t>
            </a:r>
            <a:br>
              <a:rPr lang="es-CO" sz="1800" b="0" i="1" u="none" strike="noStrike" cap="none">
                <a:solidFill>
                  <a:schemeClr val="accent1"/>
                </a:solidFill>
                <a:latin typeface="Garamond"/>
                <a:ea typeface="Garamond"/>
                <a:cs typeface="Garamond"/>
                <a:sym typeface="Garamond"/>
              </a:rPr>
            </a:br>
            <a:r>
              <a:rPr lang="es-CO" sz="500" b="0" i="0" u="none" strike="noStrike" cap="none">
                <a:solidFill>
                  <a:srgbClr val="3F3F3F"/>
                </a:solidFill>
                <a:latin typeface="Corbel"/>
                <a:ea typeface="Corbel"/>
                <a:cs typeface="Corbel"/>
                <a:sym typeface="Corbel"/>
              </a:rPr>
              <a:t>EMPRESA DE COMPUESTOS ORGÁNICOS</a:t>
            </a:r>
            <a:endParaRPr sz="500" b="0" i="0" u="none" strike="noStrike" cap="none">
              <a:solidFill>
                <a:srgbClr val="3F3F3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6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viso.ai/deep-learning/mask-r-cnn/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youtube.com/watch?v=4sWhhQwHqug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la.mathworks.com/discovery/transfer-learning.html" TargetMode="External"/><Relationship Id="rId5" Type="http://schemas.openxmlformats.org/officeDocument/2006/relationships/hyperlink" Target="https://engineering.matterport.com/splash-of-color-instance-segmentation-with-mask-r-cnn-and-tensorflow-7c761e238b46" TargetMode="External"/><Relationship Id="rId4" Type="http://schemas.openxmlformats.org/officeDocument/2006/relationships/hyperlink" Target="https://github.com/matterport/Mask_RCNN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Relationship Id="rId4" Type="http://schemas.openxmlformats.org/officeDocument/2006/relationships/comments" Target="../comments/commen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"/>
          <p:cNvSpPr txBox="1"/>
          <p:nvPr/>
        </p:nvSpPr>
        <p:spPr>
          <a:xfrm>
            <a:off x="2558708" y="151259"/>
            <a:ext cx="8400249" cy="397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aramond"/>
              <a:buNone/>
            </a:pPr>
            <a:r>
              <a:rPr lang="es-CO" sz="4800" b="1" dirty="0">
                <a:solidFill>
                  <a:srgbClr val="007A63"/>
                </a:solidFill>
                <a:latin typeface="Garamond"/>
                <a:ea typeface="Garamond"/>
                <a:cs typeface="Garamond"/>
                <a:sym typeface="Garamond"/>
              </a:rPr>
              <a:t>Algoritmo </a:t>
            </a:r>
            <a:r>
              <a:rPr lang="es-CO" sz="4800" b="1" dirty="0" err="1">
                <a:solidFill>
                  <a:srgbClr val="007A63"/>
                </a:solidFill>
                <a:latin typeface="Garamond"/>
                <a:ea typeface="Garamond"/>
                <a:cs typeface="Garamond"/>
                <a:sym typeface="Garamond"/>
              </a:rPr>
              <a:t>Mask</a:t>
            </a:r>
            <a:r>
              <a:rPr lang="es-CO" sz="4800" b="1" dirty="0">
                <a:solidFill>
                  <a:srgbClr val="007A63"/>
                </a:solidFill>
                <a:latin typeface="Garamond"/>
                <a:ea typeface="Garamond"/>
                <a:cs typeface="Garamond"/>
                <a:sym typeface="Garamond"/>
              </a:rPr>
              <a:t> – RCNN para control de alineación de elementos ópticos. </a:t>
            </a:r>
            <a:endParaRPr lang="es-CO" sz="4800" b="1" i="0" u="none" strike="noStrike" cap="none" dirty="0">
              <a:solidFill>
                <a:srgbClr val="007A63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978820" y="327511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 </a:t>
            </a:r>
          </a:p>
        </p:txBody>
      </p:sp>
      <p:grpSp>
        <p:nvGrpSpPr>
          <p:cNvPr id="10" name="Grupo 9"/>
          <p:cNvGrpSpPr/>
          <p:nvPr/>
        </p:nvGrpSpPr>
        <p:grpSpPr>
          <a:xfrm>
            <a:off x="-922923" y="-190398"/>
            <a:ext cx="3329539" cy="7238795"/>
            <a:chOff x="-430540" y="435861"/>
            <a:chExt cx="3329539" cy="7238795"/>
          </a:xfrm>
        </p:grpSpPr>
        <p:grpSp>
          <p:nvGrpSpPr>
            <p:cNvPr id="14" name="Google Shape;86;p13"/>
            <p:cNvGrpSpPr/>
            <p:nvPr/>
          </p:nvGrpSpPr>
          <p:grpSpPr>
            <a:xfrm>
              <a:off x="-430540" y="435861"/>
              <a:ext cx="3329539" cy="7238795"/>
              <a:chOff x="-93754" y="-22711"/>
              <a:chExt cx="3365009" cy="7238795"/>
            </a:xfrm>
          </p:grpSpPr>
          <p:sp>
            <p:nvSpPr>
              <p:cNvPr id="16" name="Google Shape;88;p13"/>
              <p:cNvSpPr/>
              <p:nvPr/>
            </p:nvSpPr>
            <p:spPr>
              <a:xfrm rot="3579510">
                <a:off x="387299" y="1980173"/>
                <a:ext cx="1059185" cy="883879"/>
              </a:xfrm>
              <a:prstGeom prst="hexagon">
                <a:avLst>
                  <a:gd name="adj" fmla="val 30354"/>
                  <a:gd name="vf" fmla="val 115470"/>
                </a:avLst>
              </a:prstGeom>
              <a:solidFill>
                <a:srgbClr val="AED3B5"/>
              </a:solidFill>
              <a:ln w="12700" cap="flat" cmpd="sng">
                <a:solidFill>
                  <a:srgbClr val="AED3B5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89;p13"/>
              <p:cNvSpPr/>
              <p:nvPr/>
            </p:nvSpPr>
            <p:spPr>
              <a:xfrm rot="3579510">
                <a:off x="1610703" y="6527376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E0EDE2"/>
              </a:solidFill>
              <a:ln w="12700" cap="flat" cmpd="sng">
                <a:solidFill>
                  <a:srgbClr val="CFFCF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90;p13"/>
              <p:cNvSpPr/>
              <p:nvPr/>
            </p:nvSpPr>
            <p:spPr>
              <a:xfrm rot="3579510">
                <a:off x="781342" y="3150443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007A63"/>
              </a:solidFill>
              <a:ln w="12700" cap="flat" cmpd="sng">
                <a:solidFill>
                  <a:srgbClr val="D0E6E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91;p13"/>
              <p:cNvSpPr/>
              <p:nvPr/>
            </p:nvSpPr>
            <p:spPr>
              <a:xfrm rot="3579510">
                <a:off x="1465460" y="3525612"/>
                <a:ext cx="1059185" cy="883879"/>
              </a:xfrm>
              <a:prstGeom prst="hexagon">
                <a:avLst>
                  <a:gd name="adj" fmla="val 30354"/>
                  <a:gd name="vf" fmla="val 115470"/>
                </a:avLst>
              </a:prstGeom>
              <a:solidFill>
                <a:srgbClr val="AED3B5"/>
              </a:solidFill>
              <a:ln w="12700" cap="flat" cmpd="sng">
                <a:solidFill>
                  <a:srgbClr val="AED3B5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92;p13"/>
              <p:cNvSpPr/>
              <p:nvPr/>
            </p:nvSpPr>
            <p:spPr>
              <a:xfrm rot="3579510">
                <a:off x="2392416" y="2032839"/>
                <a:ext cx="969562" cy="788116"/>
              </a:xfrm>
              <a:prstGeom prst="hexagon">
                <a:avLst>
                  <a:gd name="adj" fmla="val 26666"/>
                  <a:gd name="vf" fmla="val 115470"/>
                </a:avLst>
              </a:prstGeom>
              <a:solidFill>
                <a:srgbClr val="E9EFC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93;p13"/>
              <p:cNvSpPr/>
              <p:nvPr/>
            </p:nvSpPr>
            <p:spPr>
              <a:xfrm rot="3579510">
                <a:off x="1390906" y="2534081"/>
                <a:ext cx="969562" cy="788116"/>
              </a:xfrm>
              <a:prstGeom prst="hexagon">
                <a:avLst>
                  <a:gd name="adj" fmla="val 26666"/>
                  <a:gd name="vf" fmla="val 115470"/>
                </a:avLst>
              </a:prstGeom>
              <a:solidFill>
                <a:srgbClr val="E0EDE2"/>
              </a:solidFill>
              <a:ln w="12700" cap="flat" cmpd="sng">
                <a:solidFill>
                  <a:srgbClr val="E0EDE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94;p13"/>
              <p:cNvSpPr/>
              <p:nvPr/>
            </p:nvSpPr>
            <p:spPr>
              <a:xfrm rot="3579510">
                <a:off x="12298" y="390806"/>
                <a:ext cx="969562" cy="788116"/>
              </a:xfrm>
              <a:prstGeom prst="hexagon">
                <a:avLst>
                  <a:gd name="adj" fmla="val 26666"/>
                  <a:gd name="vf" fmla="val 115470"/>
                </a:avLst>
              </a:prstGeom>
              <a:solidFill>
                <a:srgbClr val="E0EDE2"/>
              </a:solidFill>
              <a:ln w="12700" cap="flat" cmpd="sng">
                <a:solidFill>
                  <a:srgbClr val="E0EDE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95;p13"/>
              <p:cNvSpPr/>
              <p:nvPr/>
            </p:nvSpPr>
            <p:spPr>
              <a:xfrm rot="3579510">
                <a:off x="1542596" y="4688865"/>
                <a:ext cx="1059185" cy="883879"/>
              </a:xfrm>
              <a:prstGeom prst="hexagon">
                <a:avLst>
                  <a:gd name="adj" fmla="val 30354"/>
                  <a:gd name="vf" fmla="val 115470"/>
                </a:avLst>
              </a:prstGeom>
              <a:solidFill>
                <a:srgbClr val="E9EFC9"/>
              </a:solidFill>
              <a:ln w="12700" cap="flat" cmpd="sng">
                <a:solidFill>
                  <a:srgbClr val="CFFCF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96;p13"/>
              <p:cNvSpPr/>
              <p:nvPr/>
            </p:nvSpPr>
            <p:spPr>
              <a:xfrm rot="3579510">
                <a:off x="1617308" y="584185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E0EDE2"/>
              </a:solidFill>
              <a:ln w="12700" cap="flat" cmpd="sng">
                <a:solidFill>
                  <a:srgbClr val="E0EDE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97;p13"/>
              <p:cNvSpPr/>
              <p:nvPr/>
            </p:nvSpPr>
            <p:spPr>
              <a:xfrm rot="3579510">
                <a:off x="999098" y="960199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D0E6ED"/>
              </a:solidFill>
              <a:ln w="12700" cap="flat" cmpd="sng">
                <a:solidFill>
                  <a:srgbClr val="D0E6E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99;p13"/>
              <p:cNvSpPr/>
              <p:nvPr/>
            </p:nvSpPr>
            <p:spPr>
              <a:xfrm rot="3579510">
                <a:off x="868079" y="4072062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E9EFC9"/>
              </a:solidFill>
              <a:ln w="12700" cap="flat" cmpd="sng">
                <a:solidFill>
                  <a:srgbClr val="CFFCF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8" name="Google Shape;100;p13"/>
              <p:cNvGrpSpPr/>
              <p:nvPr/>
            </p:nvGrpSpPr>
            <p:grpSpPr>
              <a:xfrm rot="3579510">
                <a:off x="1701567" y="1323906"/>
                <a:ext cx="1161030" cy="1019240"/>
                <a:chOff x="1970134" y="4815476"/>
                <a:chExt cx="1753825" cy="1523794"/>
              </a:xfrm>
            </p:grpSpPr>
            <p:sp>
              <p:nvSpPr>
                <p:cNvPr id="102" name="Google Shape;101;p13"/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" name="Google Shape;102;p13"/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3;p13"/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" name="Google Shape;104;p13"/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" name="Google Shape;105;p13"/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" name="Google Shape;106;p13"/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7;p13"/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9" name="Google Shape;108;p13"/>
              <p:cNvGrpSpPr/>
              <p:nvPr/>
            </p:nvGrpSpPr>
            <p:grpSpPr>
              <a:xfrm rot="3579510">
                <a:off x="2041893" y="4391812"/>
                <a:ext cx="447577" cy="674983"/>
                <a:chOff x="1970134" y="4815476"/>
                <a:chExt cx="523244" cy="815174"/>
              </a:xfrm>
            </p:grpSpPr>
            <p:sp>
              <p:nvSpPr>
                <p:cNvPr id="96" name="Google Shape;110;p13"/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A2C859"/>
                </a:solidFill>
                <a:ln w="28575" cap="flat" cmpd="sng">
                  <a:solidFill>
                    <a:srgbClr val="A2C85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113;p13"/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A2C859"/>
                </a:solidFill>
                <a:ln w="28575" cap="flat" cmpd="sng">
                  <a:solidFill>
                    <a:srgbClr val="A2C85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2" name="Google Shape;132;p13"/>
              <p:cNvGrpSpPr/>
              <p:nvPr/>
            </p:nvGrpSpPr>
            <p:grpSpPr>
              <a:xfrm rot="3579510">
                <a:off x="1511428" y="3502181"/>
                <a:ext cx="1500201" cy="1261737"/>
                <a:chOff x="1970134" y="4815476"/>
                <a:chExt cx="1753825" cy="1523794"/>
              </a:xfrm>
            </p:grpSpPr>
            <p:sp>
              <p:nvSpPr>
                <p:cNvPr id="74" name="Google Shape;133;p13"/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134;p13"/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135;p13"/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136;p13"/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" name="Google Shape;137;p13"/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" name="Google Shape;138;p13"/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139;p13"/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3" name="Google Shape;140;p13"/>
              <p:cNvGrpSpPr/>
              <p:nvPr/>
            </p:nvGrpSpPr>
            <p:grpSpPr>
              <a:xfrm rot="3579510">
                <a:off x="769464" y="1869757"/>
                <a:ext cx="1161030" cy="1019240"/>
                <a:chOff x="1970134" y="4815476"/>
                <a:chExt cx="1753825" cy="1523794"/>
              </a:xfrm>
            </p:grpSpPr>
            <p:sp>
              <p:nvSpPr>
                <p:cNvPr id="67" name="Google Shape;141;p13"/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" name="Google Shape;142;p13"/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" name="Google Shape;143;p13"/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" name="Google Shape;144;p13"/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" name="Google Shape;145;p13"/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" name="Google Shape;146;p13"/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" name="Google Shape;147;p13"/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4" name="Google Shape;148;p13"/>
              <p:cNvGrpSpPr/>
              <p:nvPr/>
            </p:nvGrpSpPr>
            <p:grpSpPr>
              <a:xfrm rot="3579510">
                <a:off x="1725413" y="6125949"/>
                <a:ext cx="1161030" cy="1019240"/>
                <a:chOff x="1970134" y="4815476"/>
                <a:chExt cx="1753825" cy="1523794"/>
              </a:xfrm>
            </p:grpSpPr>
            <p:sp>
              <p:nvSpPr>
                <p:cNvPr id="60" name="Google Shape;149;p13"/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" name="Google Shape;150;p13"/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" name="Google Shape;151;p13"/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" name="Google Shape;152;p13"/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" name="Google Shape;153;p13"/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" name="Google Shape;154;p13"/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" name="Google Shape;155;p13"/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5" name="Google Shape;156;p13"/>
              <p:cNvSpPr/>
              <p:nvPr/>
            </p:nvSpPr>
            <p:spPr>
              <a:xfrm rot="3579510">
                <a:off x="962175" y="164780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E9EFC9"/>
              </a:solidFill>
              <a:ln w="12700" cap="flat" cmpd="sng">
                <a:solidFill>
                  <a:srgbClr val="D0E6E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7" name="Google Shape;165;p13"/>
              <p:cNvGrpSpPr/>
              <p:nvPr/>
            </p:nvGrpSpPr>
            <p:grpSpPr>
              <a:xfrm rot="3579510">
                <a:off x="-164649" y="48184"/>
                <a:ext cx="1161030" cy="1019240"/>
                <a:chOff x="1970134" y="4815476"/>
                <a:chExt cx="1753825" cy="1523794"/>
              </a:xfrm>
            </p:grpSpPr>
            <p:sp>
              <p:nvSpPr>
                <p:cNvPr id="46" name="Google Shape;166;p13"/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" name="Google Shape;167;p13"/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" name="Google Shape;168;p13"/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" name="Google Shape;169;p13"/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" name="Google Shape;170;p13"/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1" name="Google Shape;171;p13"/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" name="Google Shape;172;p13"/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17" name="Google Shape;97;p13"/>
              <p:cNvSpPr/>
              <p:nvPr/>
            </p:nvSpPr>
            <p:spPr>
              <a:xfrm rot="3579510">
                <a:off x="999097" y="960198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007A63"/>
              </a:solidFill>
              <a:ln w="12700" cap="flat" cmpd="sng">
                <a:solidFill>
                  <a:srgbClr val="D0E6E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9" name="Google Shape;94;p13"/>
            <p:cNvSpPr/>
            <p:nvPr/>
          </p:nvSpPr>
          <p:spPr>
            <a:xfrm rot="3579510">
              <a:off x="222984" y="5505536"/>
              <a:ext cx="969562" cy="779809"/>
            </a:xfrm>
            <a:prstGeom prst="hexagon">
              <a:avLst>
                <a:gd name="adj" fmla="val 26666"/>
                <a:gd name="vf" fmla="val 115470"/>
              </a:avLst>
            </a:prstGeom>
            <a:solidFill>
              <a:srgbClr val="E0EDE2"/>
            </a:solidFill>
            <a:ln w="12700" cap="flat" cmpd="sng">
              <a:solidFill>
                <a:srgbClr val="E0EDE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66;p13"/>
            <p:cNvSpPr/>
            <p:nvPr/>
          </p:nvSpPr>
          <p:spPr>
            <a:xfrm rot="3579510">
              <a:off x="70172" y="5208917"/>
              <a:ext cx="1090859" cy="926864"/>
            </a:xfrm>
            <a:prstGeom prst="hexagon">
              <a:avLst>
                <a:gd name="adj" fmla="val 28887"/>
                <a:gd name="vf" fmla="val 115470"/>
              </a:avLst>
            </a:prstGeom>
            <a:noFill/>
            <a:ln w="28575" cap="flat" cmpd="sng">
              <a:solidFill>
                <a:srgbClr val="09516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70;p13"/>
            <p:cNvSpPr/>
            <p:nvPr/>
          </p:nvSpPr>
          <p:spPr>
            <a:xfrm rot="3579510">
              <a:off x="317573" y="5161045"/>
              <a:ext cx="75248" cy="75229"/>
            </a:xfrm>
            <a:prstGeom prst="ellipse">
              <a:avLst/>
            </a:prstGeom>
            <a:solidFill>
              <a:srgbClr val="095169"/>
            </a:solidFill>
            <a:ln w="28575" cap="flat" cmpd="sng">
              <a:solidFill>
                <a:srgbClr val="09516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56;p13"/>
            <p:cNvSpPr/>
            <p:nvPr/>
          </p:nvSpPr>
          <p:spPr>
            <a:xfrm rot="3579510">
              <a:off x="2087837" y="5886554"/>
              <a:ext cx="708839" cy="585284"/>
            </a:xfrm>
            <a:prstGeom prst="hexagon">
              <a:avLst>
                <a:gd name="adj" fmla="val 27667"/>
                <a:gd name="vf" fmla="val 115470"/>
              </a:avLst>
            </a:prstGeom>
            <a:solidFill>
              <a:srgbClr val="D0E6ED"/>
            </a:solidFill>
            <a:ln w="12700" cap="flat" cmpd="sng">
              <a:solidFill>
                <a:srgbClr val="D0E6E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90;p13"/>
            <p:cNvSpPr/>
            <p:nvPr/>
          </p:nvSpPr>
          <p:spPr>
            <a:xfrm rot="3579510">
              <a:off x="503085" y="6458351"/>
              <a:ext cx="708839" cy="585284"/>
            </a:xfrm>
            <a:prstGeom prst="hexagon">
              <a:avLst>
                <a:gd name="adj" fmla="val 27667"/>
                <a:gd name="vf" fmla="val 115470"/>
              </a:avLst>
            </a:prstGeom>
            <a:solidFill>
              <a:srgbClr val="007A63"/>
            </a:solidFill>
            <a:ln w="12700" cap="flat" cmpd="sng">
              <a:solidFill>
                <a:srgbClr val="D0E6E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56;p13"/>
            <p:cNvSpPr/>
            <p:nvPr/>
          </p:nvSpPr>
          <p:spPr>
            <a:xfrm rot="3579510">
              <a:off x="2087836" y="5886553"/>
              <a:ext cx="708839" cy="585284"/>
            </a:xfrm>
            <a:prstGeom prst="hexagon">
              <a:avLst>
                <a:gd name="adj" fmla="val 27667"/>
                <a:gd name="vf" fmla="val 115470"/>
              </a:avLst>
            </a:prstGeom>
            <a:solidFill>
              <a:srgbClr val="007A63"/>
            </a:solidFill>
            <a:ln w="12700" cap="flat" cmpd="sng">
              <a:solidFill>
                <a:srgbClr val="D0E6E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3" name="Conector recto 12"/>
          <p:cNvCxnSpPr/>
          <p:nvPr/>
        </p:nvCxnSpPr>
        <p:spPr>
          <a:xfrm flipV="1">
            <a:off x="2195208" y="6408606"/>
            <a:ext cx="8606904" cy="13327"/>
          </a:xfrm>
          <a:prstGeom prst="line">
            <a:avLst/>
          </a:prstGeom>
          <a:ln>
            <a:solidFill>
              <a:srgbClr val="0076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Banco de recursos multimedia">
            <a:extLst>
              <a:ext uri="{FF2B5EF4-FFF2-40B4-BE49-F238E27FC236}">
                <a16:creationId xmlns:a16="http://schemas.microsoft.com/office/drawing/2014/main" id="{3E7C2776-009C-D103-6D99-DF3C177D1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267" y="4891457"/>
            <a:ext cx="1110785" cy="1456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CuadroTexto 80">
            <a:extLst>
              <a:ext uri="{FF2B5EF4-FFF2-40B4-BE49-F238E27FC236}">
                <a16:creationId xmlns:a16="http://schemas.microsoft.com/office/drawing/2014/main" id="{0C60C6D3-3C54-4101-B0C8-A67DC7953DEA}"/>
              </a:ext>
            </a:extLst>
          </p:cNvPr>
          <p:cNvSpPr txBox="1"/>
          <p:nvPr/>
        </p:nvSpPr>
        <p:spPr>
          <a:xfrm>
            <a:off x="2558708" y="3483356"/>
            <a:ext cx="795474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MX" sz="2000" b="1" dirty="0">
                <a:solidFill>
                  <a:srgbClr val="00543A"/>
                </a:solidFill>
                <a:latin typeface="Corbel" panose="020B0503020204020204" pitchFamily="34" charset="0"/>
              </a:rPr>
              <a:t>César Antonio Hoyos Peláez, Valentina Pérez Cadavid, Sebastián Montoya</a:t>
            </a:r>
            <a:endParaRPr lang="es-MX" sz="2000" b="1" baseline="30000" dirty="0">
              <a:solidFill>
                <a:srgbClr val="00543A"/>
              </a:solidFill>
              <a:latin typeface="Corbel" panose="020B0503020204020204" pitchFamily="34" charset="0"/>
            </a:endParaRPr>
          </a:p>
          <a:p>
            <a:pPr algn="ctr">
              <a:defRPr/>
            </a:pPr>
            <a:r>
              <a:rPr lang="es-ES" sz="2000" baseline="30000" dirty="0">
                <a:solidFill>
                  <a:srgbClr val="00543A"/>
                </a:solidFill>
                <a:latin typeface="Corbel" panose="020B0503020204020204" pitchFamily="34" charset="0"/>
              </a:rPr>
              <a:t>1</a:t>
            </a:r>
            <a:r>
              <a:rPr lang="es-ES" sz="2000" dirty="0">
                <a:solidFill>
                  <a:srgbClr val="00543A"/>
                </a:solidFill>
                <a:latin typeface="Corbel" panose="020B0503020204020204" pitchFamily="34" charset="0"/>
              </a:rPr>
              <a:t> Física Computacional I. Universidad de Antioquia, Medellín-Colombia.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ángulo 29">
            <a:extLst>
              <a:ext uri="{FF2B5EF4-FFF2-40B4-BE49-F238E27FC236}">
                <a16:creationId xmlns:a16="http://schemas.microsoft.com/office/drawing/2014/main" id="{1591F6CC-6C35-23FF-0F16-CA677F90B38E}"/>
              </a:ext>
            </a:extLst>
          </p:cNvPr>
          <p:cNvSpPr/>
          <p:nvPr/>
        </p:nvSpPr>
        <p:spPr>
          <a:xfrm>
            <a:off x="4653332" y="5096615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3. Marco Teórico</a:t>
            </a:r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45543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10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FADE7D4-9713-5EAF-2520-06EA08AD2582}"/>
              </a:ext>
            </a:extLst>
          </p:cNvPr>
          <p:cNvSpPr txBox="1"/>
          <p:nvPr/>
        </p:nvSpPr>
        <p:spPr>
          <a:xfrm>
            <a:off x="1020873" y="1330877"/>
            <a:ext cx="353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3.2 R-CNN</a:t>
            </a:r>
            <a:endParaRPr lang="es-CO" sz="2800" b="1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C48F158-B3A3-B866-355B-9AFE2C3ABC98}"/>
              </a:ext>
            </a:extLst>
          </p:cNvPr>
          <p:cNvSpPr txBox="1"/>
          <p:nvPr/>
        </p:nvSpPr>
        <p:spPr>
          <a:xfrm>
            <a:off x="4568703" y="1325838"/>
            <a:ext cx="74073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dirty="0">
                <a:solidFill>
                  <a:srgbClr val="007679"/>
                </a:solidFill>
                <a:effectLst/>
                <a:latin typeface="Garamond" panose="02020404030301010803" pitchFamily="18" charset="0"/>
              </a:rPr>
              <a:t>“</a:t>
            </a:r>
            <a:r>
              <a:rPr lang="en-US" sz="2800" b="0" i="1" dirty="0">
                <a:solidFill>
                  <a:srgbClr val="005353"/>
                </a:solidFill>
                <a:effectLst/>
                <a:latin typeface="Garamond" panose="02020404030301010803" pitchFamily="18" charset="0"/>
              </a:rPr>
              <a:t>Region-Based Convolutional Neural Networks”</a:t>
            </a:r>
            <a:br>
              <a:rPr lang="en-US" dirty="0">
                <a:solidFill>
                  <a:srgbClr val="005353"/>
                </a:solidFill>
              </a:rPr>
            </a:br>
            <a:endParaRPr lang="es-CO" dirty="0">
              <a:solidFill>
                <a:srgbClr val="005353"/>
              </a:solidFill>
            </a:endParaRP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C6604429-AAB1-8327-9D3F-0F826A165479}"/>
              </a:ext>
            </a:extLst>
          </p:cNvPr>
          <p:cNvCxnSpPr>
            <a:cxnSpLocks/>
          </p:cNvCxnSpPr>
          <p:nvPr/>
        </p:nvCxnSpPr>
        <p:spPr>
          <a:xfrm>
            <a:off x="3477473" y="1592487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BCC30D33-4DCE-CA99-F6CB-E8D53D5249F1}"/>
              </a:ext>
            </a:extLst>
          </p:cNvPr>
          <p:cNvCxnSpPr>
            <a:cxnSpLocks/>
          </p:cNvCxnSpPr>
          <p:nvPr/>
        </p:nvCxnSpPr>
        <p:spPr>
          <a:xfrm flipH="1">
            <a:off x="6854683" y="4134054"/>
            <a:ext cx="1078174" cy="728551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A9143785-2AB7-D1BE-6002-C409BF59C032}"/>
              </a:ext>
            </a:extLst>
          </p:cNvPr>
          <p:cNvCxnSpPr>
            <a:cxnSpLocks/>
          </p:cNvCxnSpPr>
          <p:nvPr/>
        </p:nvCxnSpPr>
        <p:spPr>
          <a:xfrm>
            <a:off x="7903231" y="4123941"/>
            <a:ext cx="1078173" cy="751333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adroTexto 28">
            <a:extLst>
              <a:ext uri="{FF2B5EF4-FFF2-40B4-BE49-F238E27FC236}">
                <a16:creationId xmlns:a16="http://schemas.microsoft.com/office/drawing/2014/main" id="{4410604D-856C-39D5-18EC-7784578FB076}"/>
              </a:ext>
            </a:extLst>
          </p:cNvPr>
          <p:cNvSpPr txBox="1"/>
          <p:nvPr/>
        </p:nvSpPr>
        <p:spPr>
          <a:xfrm>
            <a:off x="4688887" y="5096615"/>
            <a:ext cx="28768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1. Inspección de la imagen y áreas probables.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FF3DF93F-DA4A-D39B-CF8D-D24368B4D2B5}"/>
              </a:ext>
            </a:extLst>
          </p:cNvPr>
          <p:cNvSpPr/>
          <p:nvPr/>
        </p:nvSpPr>
        <p:spPr>
          <a:xfrm>
            <a:off x="8142490" y="5096615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8" name="CuadroTexto 447">
            <a:extLst>
              <a:ext uri="{FF2B5EF4-FFF2-40B4-BE49-F238E27FC236}">
                <a16:creationId xmlns:a16="http://schemas.microsoft.com/office/drawing/2014/main" id="{3F4E755C-CC98-CE42-7367-1A218A71D0E1}"/>
              </a:ext>
            </a:extLst>
          </p:cNvPr>
          <p:cNvSpPr txBox="1"/>
          <p:nvPr/>
        </p:nvSpPr>
        <p:spPr>
          <a:xfrm>
            <a:off x="8284714" y="5096615"/>
            <a:ext cx="2688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2. Clasificación y creación de máscaras.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F1B0E8C8-F916-5D09-46A1-C08ED084AF32}"/>
              </a:ext>
            </a:extLst>
          </p:cNvPr>
          <p:cNvCxnSpPr>
            <a:cxnSpLocks/>
          </p:cNvCxnSpPr>
          <p:nvPr/>
        </p:nvCxnSpPr>
        <p:spPr>
          <a:xfrm>
            <a:off x="7932857" y="1966579"/>
            <a:ext cx="0" cy="73050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 5">
            <a:extLst>
              <a:ext uri="{FF2B5EF4-FFF2-40B4-BE49-F238E27FC236}">
                <a16:creationId xmlns:a16="http://schemas.microsoft.com/office/drawing/2014/main" id="{73069B85-7EFD-5006-9C94-93F3908DC907}"/>
              </a:ext>
            </a:extLst>
          </p:cNvPr>
          <p:cNvSpPr/>
          <p:nvPr/>
        </p:nvSpPr>
        <p:spPr>
          <a:xfrm>
            <a:off x="4653333" y="2884215"/>
            <a:ext cx="6437074" cy="1047089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Clasificar y detectar objetos con cuadros delimitadores para varios de estos presentes en una imagen. 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E6735098-1964-66D7-7ECE-505F20890E8D}"/>
              </a:ext>
            </a:extLst>
          </p:cNvPr>
          <p:cNvCxnSpPr>
            <a:cxnSpLocks/>
          </p:cNvCxnSpPr>
          <p:nvPr/>
        </p:nvCxnSpPr>
        <p:spPr>
          <a:xfrm flipH="1">
            <a:off x="3708764" y="5465940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8E0DEC6-1344-741A-CA45-CF0C7660096A}"/>
              </a:ext>
            </a:extLst>
          </p:cNvPr>
          <p:cNvSpPr/>
          <p:nvPr/>
        </p:nvSpPr>
        <p:spPr>
          <a:xfrm>
            <a:off x="415822" y="4549500"/>
            <a:ext cx="3257386" cy="1659189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Por cada imagen genera 2000 propuestas de regiones, lo que hace que el proceso sea lento. 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8FD8941-AE99-16F9-0A17-CEDEB5F56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25" y="1854097"/>
            <a:ext cx="2519800" cy="2456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273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8" grpId="0"/>
      <p:bldP spid="29" grpId="0"/>
      <p:bldP spid="31" grpId="0" animBg="1"/>
      <p:bldP spid="448" grpId="0"/>
      <p:bldP spid="6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ángulo 29">
            <a:extLst>
              <a:ext uri="{FF2B5EF4-FFF2-40B4-BE49-F238E27FC236}">
                <a16:creationId xmlns:a16="http://schemas.microsoft.com/office/drawing/2014/main" id="{1591F6CC-6C35-23FF-0F16-CA677F90B38E}"/>
              </a:ext>
            </a:extLst>
          </p:cNvPr>
          <p:cNvSpPr/>
          <p:nvPr/>
        </p:nvSpPr>
        <p:spPr>
          <a:xfrm>
            <a:off x="5529698" y="4929436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3. Marco Teórico</a:t>
            </a:r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4461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11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FADE7D4-9713-5EAF-2520-06EA08AD2582}"/>
              </a:ext>
            </a:extLst>
          </p:cNvPr>
          <p:cNvSpPr txBox="1"/>
          <p:nvPr/>
        </p:nvSpPr>
        <p:spPr>
          <a:xfrm>
            <a:off x="1020873" y="1330877"/>
            <a:ext cx="353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3.3 Faster R-CNN</a:t>
            </a:r>
            <a:endParaRPr lang="es-CO" sz="2800" b="1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C48F158-B3A3-B866-355B-9AFE2C3ABC98}"/>
              </a:ext>
            </a:extLst>
          </p:cNvPr>
          <p:cNvSpPr txBox="1"/>
          <p:nvPr/>
        </p:nvSpPr>
        <p:spPr>
          <a:xfrm>
            <a:off x="5158248" y="1312045"/>
            <a:ext cx="694757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dirty="0">
                <a:solidFill>
                  <a:srgbClr val="005353"/>
                </a:solidFill>
                <a:effectLst/>
                <a:latin typeface="Garamond" panose="02020404030301010803" pitchFamily="18" charset="0"/>
              </a:rPr>
              <a:t>“</a:t>
            </a:r>
            <a:r>
              <a:rPr lang="en-US" sz="2800" i="1" dirty="0">
                <a:solidFill>
                  <a:srgbClr val="005353"/>
                </a:solidFill>
                <a:latin typeface="Garamond" panose="02020404030301010803" pitchFamily="18" charset="0"/>
              </a:rPr>
              <a:t> Fast </a:t>
            </a:r>
            <a:r>
              <a:rPr lang="en-US" sz="2800" b="0" i="1" dirty="0">
                <a:solidFill>
                  <a:srgbClr val="005353"/>
                </a:solidFill>
                <a:effectLst/>
                <a:latin typeface="Garamond" panose="02020404030301010803" pitchFamily="18" charset="0"/>
              </a:rPr>
              <a:t>Region-Based Convolutional Neural Networks”</a:t>
            </a:r>
            <a:br>
              <a:rPr lang="en-US" dirty="0">
                <a:solidFill>
                  <a:srgbClr val="005353"/>
                </a:solidFill>
              </a:rPr>
            </a:br>
            <a:endParaRPr lang="es-CO" dirty="0">
              <a:solidFill>
                <a:srgbClr val="005353"/>
              </a:solidFill>
            </a:endParaRP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C6604429-AAB1-8327-9D3F-0F826A165479}"/>
              </a:ext>
            </a:extLst>
          </p:cNvPr>
          <p:cNvCxnSpPr>
            <a:cxnSpLocks/>
          </p:cNvCxnSpPr>
          <p:nvPr/>
        </p:nvCxnSpPr>
        <p:spPr>
          <a:xfrm>
            <a:off x="4164774" y="1592487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BCC30D33-4DCE-CA99-F6CB-E8D53D5249F1}"/>
              </a:ext>
            </a:extLst>
          </p:cNvPr>
          <p:cNvCxnSpPr>
            <a:cxnSpLocks/>
          </p:cNvCxnSpPr>
          <p:nvPr/>
        </p:nvCxnSpPr>
        <p:spPr>
          <a:xfrm flipH="1">
            <a:off x="7696600" y="3982520"/>
            <a:ext cx="1078174" cy="728551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A9143785-2AB7-D1BE-6002-C409BF59C032}"/>
              </a:ext>
            </a:extLst>
          </p:cNvPr>
          <p:cNvCxnSpPr>
            <a:cxnSpLocks/>
          </p:cNvCxnSpPr>
          <p:nvPr/>
        </p:nvCxnSpPr>
        <p:spPr>
          <a:xfrm>
            <a:off x="8760221" y="3999017"/>
            <a:ext cx="1078173" cy="751333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adroTexto 28">
            <a:extLst>
              <a:ext uri="{FF2B5EF4-FFF2-40B4-BE49-F238E27FC236}">
                <a16:creationId xmlns:a16="http://schemas.microsoft.com/office/drawing/2014/main" id="{4410604D-856C-39D5-18EC-7784578FB076}"/>
              </a:ext>
            </a:extLst>
          </p:cNvPr>
          <p:cNvSpPr txBox="1"/>
          <p:nvPr/>
        </p:nvSpPr>
        <p:spPr>
          <a:xfrm>
            <a:off x="5565253" y="4929436"/>
            <a:ext cx="28768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1. Red de propuesta de región (RPN)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FF3DF93F-DA4A-D39B-CF8D-D24368B4D2B5}"/>
              </a:ext>
            </a:extLst>
          </p:cNvPr>
          <p:cNvSpPr/>
          <p:nvPr/>
        </p:nvSpPr>
        <p:spPr>
          <a:xfrm>
            <a:off x="9018856" y="4929436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8" name="CuadroTexto 447">
            <a:extLst>
              <a:ext uri="{FF2B5EF4-FFF2-40B4-BE49-F238E27FC236}">
                <a16:creationId xmlns:a16="http://schemas.microsoft.com/office/drawing/2014/main" id="{3F4E755C-CC98-CE42-7367-1A218A71D0E1}"/>
              </a:ext>
            </a:extLst>
          </p:cNvPr>
          <p:cNvSpPr txBox="1"/>
          <p:nvPr/>
        </p:nvSpPr>
        <p:spPr>
          <a:xfrm>
            <a:off x="8999985" y="4929436"/>
            <a:ext cx="30387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2. </a:t>
            </a:r>
            <a:r>
              <a:rPr lang="es-ES" sz="1800" dirty="0">
                <a:solidFill>
                  <a:srgbClr val="005353"/>
                </a:solidFill>
                <a:latin typeface="Garamond" panose="02020404030301010803" pitchFamily="18" charset="0"/>
              </a:rPr>
              <a:t>Extracción de características con </a:t>
            </a:r>
            <a:r>
              <a:rPr lang="es-ES" sz="1800" dirty="0" err="1">
                <a:solidFill>
                  <a:srgbClr val="005353"/>
                </a:solidFill>
                <a:latin typeface="Garamond" panose="02020404030301010803" pitchFamily="18" charset="0"/>
              </a:rPr>
              <a:t>RoIPool</a:t>
            </a:r>
            <a:r>
              <a:rPr lang="es-ES" sz="1800" dirty="0">
                <a:solidFill>
                  <a:srgbClr val="005353"/>
                </a:solidFill>
                <a:latin typeface="Garamond" panose="02020404030301010803" pitchFamily="18" charset="0"/>
              </a:rPr>
              <a:t>  y clasificación.</a:t>
            </a:r>
            <a:endParaRPr lang="es-CO" sz="18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F1B0E8C8-F916-5D09-46A1-C08ED084AF32}"/>
              </a:ext>
            </a:extLst>
          </p:cNvPr>
          <p:cNvCxnSpPr>
            <a:cxnSpLocks/>
          </p:cNvCxnSpPr>
          <p:nvPr/>
        </p:nvCxnSpPr>
        <p:spPr>
          <a:xfrm>
            <a:off x="8691527" y="1854097"/>
            <a:ext cx="0" cy="73050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 5">
            <a:extLst>
              <a:ext uri="{FF2B5EF4-FFF2-40B4-BE49-F238E27FC236}">
                <a16:creationId xmlns:a16="http://schemas.microsoft.com/office/drawing/2014/main" id="{73069B85-7EFD-5006-9C94-93F3908DC907}"/>
              </a:ext>
            </a:extLst>
          </p:cNvPr>
          <p:cNvSpPr/>
          <p:nvPr/>
        </p:nvSpPr>
        <p:spPr>
          <a:xfrm>
            <a:off x="5439584" y="2722402"/>
            <a:ext cx="6437074" cy="1047089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Es una mejora a R-CNN introduciendo </a:t>
            </a:r>
            <a:r>
              <a:rPr lang="es-ES" sz="2000" dirty="0" err="1">
                <a:solidFill>
                  <a:srgbClr val="005353"/>
                </a:solidFill>
                <a:latin typeface="Garamond" panose="02020404030301010803" pitchFamily="18" charset="0"/>
              </a:rPr>
              <a:t>RoIPool</a:t>
            </a:r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 (</a:t>
            </a:r>
            <a:r>
              <a:rPr lang="es-ES" sz="2000" dirty="0" err="1">
                <a:solidFill>
                  <a:srgbClr val="005353"/>
                </a:solidFill>
                <a:latin typeface="Garamond" panose="02020404030301010803" pitchFamily="18" charset="0"/>
              </a:rPr>
              <a:t>Region</a:t>
            </a:r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 </a:t>
            </a:r>
            <a:r>
              <a:rPr lang="es-ES" sz="2000" dirty="0" err="1">
                <a:solidFill>
                  <a:srgbClr val="005353"/>
                </a:solidFill>
                <a:latin typeface="Garamond" panose="02020404030301010803" pitchFamily="18" charset="0"/>
              </a:rPr>
              <a:t>of</a:t>
            </a:r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 </a:t>
            </a:r>
            <a:r>
              <a:rPr lang="es-ES" sz="2000" dirty="0" err="1">
                <a:solidFill>
                  <a:srgbClr val="005353"/>
                </a:solidFill>
                <a:latin typeface="Garamond" panose="02020404030301010803" pitchFamily="18" charset="0"/>
              </a:rPr>
              <a:t>interest</a:t>
            </a:r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 </a:t>
            </a:r>
            <a:r>
              <a:rPr lang="es-ES" sz="2000" dirty="0" err="1">
                <a:solidFill>
                  <a:srgbClr val="005353"/>
                </a:solidFill>
                <a:latin typeface="Garamond" panose="02020404030301010803" pitchFamily="18" charset="0"/>
              </a:rPr>
              <a:t>polling</a:t>
            </a:r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) propuestas por el RPN.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E6735098-1964-66D7-7ECE-505F20890E8D}"/>
              </a:ext>
            </a:extLst>
          </p:cNvPr>
          <p:cNvCxnSpPr>
            <a:cxnSpLocks/>
          </p:cNvCxnSpPr>
          <p:nvPr/>
        </p:nvCxnSpPr>
        <p:spPr>
          <a:xfrm flipH="1">
            <a:off x="4425959" y="5298761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>
            <a:extLst>
              <a:ext uri="{FF2B5EF4-FFF2-40B4-BE49-F238E27FC236}">
                <a16:creationId xmlns:a16="http://schemas.microsoft.com/office/drawing/2014/main" id="{F8E0DEC6-1344-741A-CA45-CF0C7660096A}"/>
              </a:ext>
            </a:extLst>
          </p:cNvPr>
          <p:cNvSpPr/>
          <p:nvPr/>
        </p:nvSpPr>
        <p:spPr>
          <a:xfrm>
            <a:off x="907388" y="4402244"/>
            <a:ext cx="3257386" cy="1659189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Ya no genera las 2000 propuestas de regiones, sólo realiza una operación de convolución por cada imagen.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pic>
        <p:nvPicPr>
          <p:cNvPr id="5122" name="Picture 2" descr="Concepto de funcionamiento de las Redes de Propuestas de Región (RPN)">
            <a:extLst>
              <a:ext uri="{FF2B5EF4-FFF2-40B4-BE49-F238E27FC236}">
                <a16:creationId xmlns:a16="http://schemas.microsoft.com/office/drawing/2014/main" id="{BC523184-AF35-69C0-73BD-4C4F7F0A5A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08"/>
          <a:stretch/>
        </p:blipFill>
        <p:spPr bwMode="auto">
          <a:xfrm>
            <a:off x="315342" y="2064502"/>
            <a:ext cx="4907055" cy="1934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724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8" grpId="0"/>
      <p:bldP spid="29" grpId="0"/>
      <p:bldP spid="31" grpId="0" animBg="1"/>
      <p:bldP spid="448" grpId="0"/>
      <p:bldP spid="6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C20021F9-E8D9-4239-B64A-918361DC2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5063" y="1660789"/>
            <a:ext cx="2978303" cy="2933851"/>
          </a:xfrm>
          <a:prstGeom prst="rect">
            <a:avLst/>
          </a:prstGeom>
        </p:spPr>
      </p:pic>
      <p:sp>
        <p:nvSpPr>
          <p:cNvPr id="30" name="Rectángulo 29">
            <a:extLst>
              <a:ext uri="{FF2B5EF4-FFF2-40B4-BE49-F238E27FC236}">
                <a16:creationId xmlns:a16="http://schemas.microsoft.com/office/drawing/2014/main" id="{1591F6CC-6C35-23FF-0F16-CA677F90B38E}"/>
              </a:ext>
            </a:extLst>
          </p:cNvPr>
          <p:cNvSpPr/>
          <p:nvPr/>
        </p:nvSpPr>
        <p:spPr>
          <a:xfrm>
            <a:off x="506207" y="4563153"/>
            <a:ext cx="1906448" cy="707886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CO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4800" b="1" i="0" u="none" strike="noStrike" kern="0" cap="none" spc="0" normalizeH="0" baseline="0" noProof="0" dirty="0">
                <a:ln>
                  <a:noFill/>
                </a:ln>
                <a:solidFill>
                  <a:srgbClr val="007A6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 Narrow"/>
              </a:rPr>
              <a:t>3. Marco Teórico</a:t>
            </a:r>
            <a:endParaRPr kumimoji="0" lang="en-US" sz="4800" b="1" i="0" u="none" strike="noStrike" kern="0" cap="none" spc="0" normalizeH="0" baseline="0" noProof="0" dirty="0">
              <a:ln>
                <a:noFill/>
              </a:ln>
              <a:solidFill>
                <a:srgbClr val="007A63"/>
              </a:solidFill>
              <a:effectLst/>
              <a:uLnTx/>
              <a:uFillTx/>
              <a:latin typeface="Garamond" panose="02020404030301010803" pitchFamily="18" charset="0"/>
              <a:cs typeface="Arial"/>
              <a:sym typeface="Arial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498061" y="6088848"/>
            <a:ext cx="49109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800" dirty="0">
                <a:latin typeface="Calibri"/>
                <a:cs typeface="Calibri"/>
                <a:sym typeface="Calibri"/>
              </a:rPr>
              <a:t>12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FADE7D4-9713-5EAF-2520-06EA08AD2582}"/>
              </a:ext>
            </a:extLst>
          </p:cNvPr>
          <p:cNvSpPr txBox="1"/>
          <p:nvPr/>
        </p:nvSpPr>
        <p:spPr>
          <a:xfrm>
            <a:off x="1020873" y="1330877"/>
            <a:ext cx="353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ES" sz="2800" b="1" i="0" u="none" strike="noStrike" kern="0" cap="none" spc="0" normalizeH="0" baseline="0" noProof="0" dirty="0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3.4 Mask R-CNN</a:t>
            </a:r>
            <a:endParaRPr kumimoji="0" lang="es-CO" sz="2800" b="1" i="0" u="none" strike="noStrike" kern="0" cap="none" spc="0" normalizeH="0" baseline="0" noProof="0" dirty="0">
              <a:ln>
                <a:noFill/>
              </a:ln>
              <a:solidFill>
                <a:srgbClr val="005353"/>
              </a:solidFill>
              <a:effectLst/>
              <a:uLnTx/>
              <a:uFillTx/>
              <a:latin typeface="Garamond" panose="02020404030301010803" pitchFamily="18" charset="0"/>
              <a:cs typeface="Arial"/>
              <a:sym typeface="Arial"/>
            </a:endParaRP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BCC30D33-4DCE-CA99-F6CB-E8D53D5249F1}"/>
              </a:ext>
            </a:extLst>
          </p:cNvPr>
          <p:cNvCxnSpPr>
            <a:cxnSpLocks/>
          </p:cNvCxnSpPr>
          <p:nvPr/>
        </p:nvCxnSpPr>
        <p:spPr>
          <a:xfrm flipH="1">
            <a:off x="1459432" y="3560178"/>
            <a:ext cx="1078174" cy="728551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A9143785-2AB7-D1BE-6002-C409BF59C032}"/>
              </a:ext>
            </a:extLst>
          </p:cNvPr>
          <p:cNvCxnSpPr>
            <a:cxnSpLocks/>
          </p:cNvCxnSpPr>
          <p:nvPr/>
        </p:nvCxnSpPr>
        <p:spPr>
          <a:xfrm>
            <a:off x="2507980" y="3550065"/>
            <a:ext cx="1078173" cy="751333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adroTexto 28">
            <a:extLst>
              <a:ext uri="{FF2B5EF4-FFF2-40B4-BE49-F238E27FC236}">
                <a16:creationId xmlns:a16="http://schemas.microsoft.com/office/drawing/2014/main" id="{4410604D-856C-39D5-18EC-7784578FB076}"/>
              </a:ext>
            </a:extLst>
          </p:cNvPr>
          <p:cNvSpPr txBox="1"/>
          <p:nvPr/>
        </p:nvSpPr>
        <p:spPr>
          <a:xfrm>
            <a:off x="21028" y="4713959"/>
            <a:ext cx="28768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O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Label</a:t>
            </a:r>
            <a:r>
              <a:rPr kumimoji="0" lang="es-CO" sz="2000" b="0" i="0" u="none" strike="noStrike" kern="0" cap="none" spc="0" normalizeH="0" baseline="0" noProof="0" dirty="0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 del objeto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FF3DF93F-DA4A-D39B-CF8D-D24368B4D2B5}"/>
              </a:ext>
            </a:extLst>
          </p:cNvPr>
          <p:cNvSpPr/>
          <p:nvPr/>
        </p:nvSpPr>
        <p:spPr>
          <a:xfrm>
            <a:off x="2841676" y="4553993"/>
            <a:ext cx="221215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CO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448" name="CuadroTexto 447">
            <a:extLst>
              <a:ext uri="{FF2B5EF4-FFF2-40B4-BE49-F238E27FC236}">
                <a16:creationId xmlns:a16="http://schemas.microsoft.com/office/drawing/2014/main" id="{3F4E755C-CC98-CE42-7367-1A218A71D0E1}"/>
              </a:ext>
            </a:extLst>
          </p:cNvPr>
          <p:cNvSpPr txBox="1"/>
          <p:nvPr/>
        </p:nvSpPr>
        <p:spPr>
          <a:xfrm>
            <a:off x="2786536" y="4622039"/>
            <a:ext cx="22121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O" sz="2000" b="0" i="0" u="none" strike="noStrike" kern="0" cap="none" spc="0" normalizeH="0" baseline="0" noProof="0" dirty="0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Clasificación de caja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O" sz="2000" b="0" i="0" u="none" strike="noStrike" kern="0" cap="none" spc="0" normalizeH="0" baseline="0" noProof="0" dirty="0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( límites)</a:t>
            </a: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F1B0E8C8-F916-5D09-46A1-C08ED084AF32}"/>
              </a:ext>
            </a:extLst>
          </p:cNvPr>
          <p:cNvCxnSpPr>
            <a:cxnSpLocks/>
          </p:cNvCxnSpPr>
          <p:nvPr/>
        </p:nvCxnSpPr>
        <p:spPr>
          <a:xfrm>
            <a:off x="2415089" y="1854097"/>
            <a:ext cx="0" cy="73050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ángulo 5">
            <a:extLst>
              <a:ext uri="{FF2B5EF4-FFF2-40B4-BE49-F238E27FC236}">
                <a16:creationId xmlns:a16="http://schemas.microsoft.com/office/drawing/2014/main" id="{73069B85-7EFD-5006-9C94-93F3908DC907}"/>
              </a:ext>
            </a:extLst>
          </p:cNvPr>
          <p:cNvSpPr/>
          <p:nvPr/>
        </p:nvSpPr>
        <p:spPr>
          <a:xfrm>
            <a:off x="1316389" y="2709327"/>
            <a:ext cx="2383181" cy="730500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O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  <a:sym typeface="Arial"/>
              </a:rPr>
              <a:t>Faster</a:t>
            </a:r>
            <a:r>
              <a:rPr kumimoji="0" lang="es-CO" sz="2000" b="0" i="0" u="none" strike="noStrike" kern="0" cap="none" spc="0" normalizeH="0" baseline="0" noProof="0" dirty="0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  <a:sym typeface="Arial"/>
              </a:rPr>
              <a:t> R-CNN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5058A2CC-1448-4D7C-910D-468CC9247AF6}"/>
              </a:ext>
            </a:extLst>
          </p:cNvPr>
          <p:cNvSpPr/>
          <p:nvPr/>
        </p:nvSpPr>
        <p:spPr>
          <a:xfrm>
            <a:off x="4058288" y="2704935"/>
            <a:ext cx="221215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s-CO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3A744E8-983E-4DB1-9532-24E1D536AB4D}"/>
              </a:ext>
            </a:extLst>
          </p:cNvPr>
          <p:cNvSpPr txBox="1"/>
          <p:nvPr/>
        </p:nvSpPr>
        <p:spPr>
          <a:xfrm>
            <a:off x="3820323" y="2874205"/>
            <a:ext cx="2688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O" sz="2000" b="0" i="0" u="none" strike="noStrike" kern="0" cap="none" spc="0" normalizeH="0" baseline="0" noProof="0" dirty="0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Máscara Objeto</a:t>
            </a:r>
          </a:p>
        </p:txBody>
      </p: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22182D72-F8FC-4FC7-8785-66E5C8911701}"/>
              </a:ext>
            </a:extLst>
          </p:cNvPr>
          <p:cNvCxnSpPr>
            <a:cxnSpLocks/>
          </p:cNvCxnSpPr>
          <p:nvPr/>
        </p:nvCxnSpPr>
        <p:spPr>
          <a:xfrm>
            <a:off x="6603400" y="3052083"/>
            <a:ext cx="671151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uadroTexto 32">
            <a:extLst>
              <a:ext uri="{FF2B5EF4-FFF2-40B4-BE49-F238E27FC236}">
                <a16:creationId xmlns:a16="http://schemas.microsoft.com/office/drawing/2014/main" id="{CE2730F7-DD5E-474C-98FB-12E09F63FCCF}"/>
              </a:ext>
            </a:extLst>
          </p:cNvPr>
          <p:cNvSpPr txBox="1"/>
          <p:nvPr/>
        </p:nvSpPr>
        <p:spPr>
          <a:xfrm>
            <a:off x="5527210" y="2568081"/>
            <a:ext cx="2688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O" sz="2000" b="0" i="0" u="none" strike="noStrike" kern="0" cap="none" spc="0" normalizeH="0" baseline="0" noProof="0" dirty="0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ROI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492A568D-5068-4890-B971-E1FDC267FD18}"/>
              </a:ext>
            </a:extLst>
          </p:cNvPr>
          <p:cNvSpPr txBox="1"/>
          <p:nvPr/>
        </p:nvSpPr>
        <p:spPr>
          <a:xfrm>
            <a:off x="5527210" y="3073596"/>
            <a:ext cx="2688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O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Align</a:t>
            </a:r>
            <a:endParaRPr kumimoji="0" lang="es-CO" sz="2000" b="0" i="0" u="none" strike="noStrike" kern="0" cap="none" spc="0" normalizeH="0" baseline="0" noProof="0" dirty="0">
              <a:ln>
                <a:noFill/>
              </a:ln>
              <a:solidFill>
                <a:srgbClr val="005353"/>
              </a:solidFill>
              <a:effectLst/>
              <a:uLnTx/>
              <a:uFillTx/>
              <a:latin typeface="Garamond" panose="02020404030301010803" pitchFamily="18" charset="0"/>
              <a:cs typeface="Arial"/>
              <a:sym typeface="Arial"/>
            </a:endParaRPr>
          </a:p>
        </p:txBody>
      </p: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8C79AA79-8100-4BFE-A281-C9533E58ECB8}"/>
              </a:ext>
            </a:extLst>
          </p:cNvPr>
          <p:cNvCxnSpPr>
            <a:cxnSpLocks/>
          </p:cNvCxnSpPr>
          <p:nvPr/>
        </p:nvCxnSpPr>
        <p:spPr>
          <a:xfrm>
            <a:off x="2412655" y="1876548"/>
            <a:ext cx="2641178" cy="708049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uadroTexto 35">
            <a:extLst>
              <a:ext uri="{FF2B5EF4-FFF2-40B4-BE49-F238E27FC236}">
                <a16:creationId xmlns:a16="http://schemas.microsoft.com/office/drawing/2014/main" id="{70031538-E23F-42F9-A68A-E607A28A0F5B}"/>
              </a:ext>
            </a:extLst>
          </p:cNvPr>
          <p:cNvSpPr txBox="1"/>
          <p:nvPr/>
        </p:nvSpPr>
        <p:spPr>
          <a:xfrm>
            <a:off x="6309097" y="4860819"/>
            <a:ext cx="57836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s-CO" sz="2000" b="0" i="0" u="none" strike="noStrike" kern="0" cap="none" spc="0" normalizeH="0" baseline="0" noProof="0" dirty="0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ROI </a:t>
            </a:r>
            <a:r>
              <a:rPr kumimoji="0" lang="es-CO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Aling</a:t>
            </a:r>
            <a:r>
              <a:rPr kumimoji="0" lang="es-CO" sz="2000" b="0" i="0" u="none" strike="noStrike" kern="0" cap="none" spc="0" normalizeH="0" baseline="0" noProof="0" dirty="0">
                <a:ln>
                  <a:noFill/>
                </a:ln>
                <a:solidFill>
                  <a:srgbClr val="005353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Arial"/>
              </a:rPr>
              <a:t> realiza interpolación bilineal de los puntos cercanos en el mapa de características.</a:t>
            </a:r>
          </a:p>
        </p:txBody>
      </p:sp>
    </p:spTree>
    <p:extLst>
      <p:ext uri="{BB962C8B-B14F-4D97-AF65-F5344CB8AC3E}">
        <p14:creationId xmlns:p14="http://schemas.microsoft.com/office/powerpoint/2010/main" val="2296742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/>
      <p:bldP spid="31" grpId="0" animBg="1"/>
      <p:bldP spid="448" grpId="0"/>
      <p:bldP spid="6" grpId="0" animBg="1"/>
      <p:bldP spid="27" grpId="0" animBg="1"/>
      <p:bldP spid="28" grpId="0"/>
      <p:bldP spid="33" grpId="0"/>
      <p:bldP spid="34" grpId="0"/>
      <p:bldP spid="3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0C547FDE-F513-E4CC-001A-CE239D5BED2F}"/>
              </a:ext>
            </a:extLst>
          </p:cNvPr>
          <p:cNvSpPr/>
          <p:nvPr/>
        </p:nvSpPr>
        <p:spPr>
          <a:xfrm>
            <a:off x="6973659" y="5038997"/>
            <a:ext cx="3780430" cy="1145479"/>
          </a:xfrm>
          <a:prstGeom prst="rect">
            <a:avLst/>
          </a:prstGeom>
          <a:noFill/>
          <a:ln w="38100"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>
              <a:solidFill>
                <a:srgbClr val="005339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FDA9573-D368-CF34-3DFD-E0C926507EC9}"/>
              </a:ext>
            </a:extLst>
          </p:cNvPr>
          <p:cNvSpPr/>
          <p:nvPr/>
        </p:nvSpPr>
        <p:spPr>
          <a:xfrm>
            <a:off x="596406" y="1953390"/>
            <a:ext cx="4353636" cy="2951220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>
            <a:cxnSpLocks/>
          </p:cNvCxnSpPr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Transfer Learning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49109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13</a:t>
            </a:r>
            <a:endParaRPr b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3" name="AutoShape 2" descr="WhatsApp Image 2022-08-20 at 4.35.51 PM.jpe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42923E1-009A-AC38-65E2-FBD6C62246FA}"/>
              </a:ext>
            </a:extLst>
          </p:cNvPr>
          <p:cNvSpPr txBox="1"/>
          <p:nvPr/>
        </p:nvSpPr>
        <p:spPr>
          <a:xfrm>
            <a:off x="903169" y="2242977"/>
            <a:ext cx="37401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solidFill>
                  <a:srgbClr val="005339"/>
                </a:solidFill>
                <a:latin typeface="Garamond" panose="02020404030301010803" pitchFamily="18" charset="0"/>
              </a:rPr>
              <a:t>Es una m</a:t>
            </a:r>
            <a:r>
              <a:rPr lang="es-ES" sz="2400" b="0" i="0" dirty="0">
                <a:solidFill>
                  <a:srgbClr val="005339"/>
                </a:solidFill>
                <a:effectLst/>
                <a:latin typeface="Garamond" panose="02020404030301010803" pitchFamily="18" charset="0"/>
              </a:rPr>
              <a:t>etodología de Deep Learning en la que un modelo que se ha entrenado para una tarea se utiliza como punto de partida para un modelo que realiza otra tarea similar.</a:t>
            </a:r>
            <a:endParaRPr lang="es-CO" sz="2400" dirty="0">
              <a:solidFill>
                <a:srgbClr val="005339"/>
              </a:solidFill>
              <a:latin typeface="Garamond" panose="02020404030301010803" pitchFamily="18" charset="0"/>
            </a:endParaRPr>
          </a:p>
        </p:txBody>
      </p:sp>
      <p:pic>
        <p:nvPicPr>
          <p:cNvPr id="1026" name="Picture 2" descr="Comparación del rendimiento de la red (precisión) con entrenamiento desde cero y con transfer learning.">
            <a:extLst>
              <a:ext uri="{FF2B5EF4-FFF2-40B4-BE49-F238E27FC236}">
                <a16:creationId xmlns:a16="http://schemas.microsoft.com/office/drawing/2014/main" id="{51FEC2F9-083E-CB84-F79E-F062B74614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069"/>
          <a:stretch/>
        </p:blipFill>
        <p:spPr bwMode="auto">
          <a:xfrm>
            <a:off x="6117807" y="1125399"/>
            <a:ext cx="4896671" cy="3913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A1B5E12-E593-AD1A-DD7D-5003C66313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2626" y="5188027"/>
            <a:ext cx="3282496" cy="911804"/>
          </a:xfrm>
          <a:prstGeom prst="rect">
            <a:avLst/>
          </a:prstGeom>
        </p:spPr>
      </p:pic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8CE3ED04-27E3-C733-E662-192EA35395D8}"/>
              </a:ext>
            </a:extLst>
          </p:cNvPr>
          <p:cNvCxnSpPr>
            <a:cxnSpLocks/>
          </p:cNvCxnSpPr>
          <p:nvPr/>
        </p:nvCxnSpPr>
        <p:spPr>
          <a:xfrm>
            <a:off x="5222544" y="3429000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170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75BEF28A-926F-160D-3BF3-D403997B578D}"/>
              </a:ext>
            </a:extLst>
          </p:cNvPr>
          <p:cNvSpPr/>
          <p:nvPr/>
        </p:nvSpPr>
        <p:spPr>
          <a:xfrm>
            <a:off x="5443631" y="1269097"/>
            <a:ext cx="6225205" cy="4560168"/>
          </a:xfrm>
          <a:prstGeom prst="rect">
            <a:avLst/>
          </a:prstGeom>
          <a:solidFill>
            <a:srgbClr val="DFEDE0"/>
          </a:solidFill>
          <a:ln w="57150"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>
            <a:cxnSpLocks/>
          </p:cNvCxnSpPr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Transfer Learning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6660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14</a:t>
            </a:r>
            <a:endParaRPr b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9" name="Google Shape;521;p15"/>
          <p:cNvSpPr/>
          <p:nvPr/>
        </p:nvSpPr>
        <p:spPr>
          <a:xfrm>
            <a:off x="315552" y="1189366"/>
            <a:ext cx="2361379" cy="1440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DFEDE0"/>
          </a:solidFill>
          <a:ln w="12700" cap="flat" cmpd="sng">
            <a:solidFill>
              <a:srgbClr val="D0E6E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Anotación</a:t>
            </a:r>
            <a:r>
              <a:rPr lang="en-US" sz="1800" b="1" dirty="0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 de las </a:t>
            </a:r>
            <a:r>
              <a:rPr lang="en-US" sz="1800" b="1" dirty="0" err="1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imágenes</a:t>
            </a:r>
            <a:r>
              <a:rPr lang="en-US" sz="1800" b="1" dirty="0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 de </a:t>
            </a:r>
            <a:r>
              <a:rPr lang="en-US" sz="1800" b="1" dirty="0" err="1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entrenamiento</a:t>
            </a:r>
            <a:r>
              <a:rPr lang="en-US" sz="1800" b="1" dirty="0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.</a:t>
            </a:r>
            <a:endParaRPr sz="1800" b="1" dirty="0">
              <a:latin typeface="Garamond" panose="02020404030301010803" pitchFamily="18" charset="0"/>
            </a:endParaRPr>
          </a:p>
        </p:txBody>
      </p:sp>
      <p:sp>
        <p:nvSpPr>
          <p:cNvPr id="10" name="Google Shape;522;p15"/>
          <p:cNvSpPr/>
          <p:nvPr/>
        </p:nvSpPr>
        <p:spPr>
          <a:xfrm>
            <a:off x="183784" y="1076999"/>
            <a:ext cx="2624917" cy="16560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535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AutoShape 2" descr="WhatsApp Image 2022-08-20 at 4.35.51 PM.jpe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BE3FAD14-D69A-3E31-56CD-BEC543775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7057" y="1576325"/>
            <a:ext cx="5638352" cy="3983353"/>
          </a:xfrm>
          <a:prstGeom prst="rect">
            <a:avLst/>
          </a:prstGeom>
        </p:spPr>
      </p:pic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6ED6F19B-2E9F-78E7-F49A-79F8170FF6E9}"/>
              </a:ext>
            </a:extLst>
          </p:cNvPr>
          <p:cNvCxnSpPr>
            <a:cxnSpLocks/>
          </p:cNvCxnSpPr>
          <p:nvPr/>
        </p:nvCxnSpPr>
        <p:spPr>
          <a:xfrm flipV="1">
            <a:off x="2662744" y="1281074"/>
            <a:ext cx="2780887" cy="295251"/>
          </a:xfrm>
          <a:prstGeom prst="line">
            <a:avLst/>
          </a:prstGeom>
          <a:ln w="57150">
            <a:solidFill>
              <a:srgbClr val="0053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67C1329D-4552-6445-2DD8-1DFBA05346DE}"/>
              </a:ext>
            </a:extLst>
          </p:cNvPr>
          <p:cNvCxnSpPr>
            <a:cxnSpLocks/>
          </p:cNvCxnSpPr>
          <p:nvPr/>
        </p:nvCxnSpPr>
        <p:spPr>
          <a:xfrm>
            <a:off x="2662744" y="2243874"/>
            <a:ext cx="2776903" cy="3597368"/>
          </a:xfrm>
          <a:prstGeom prst="line">
            <a:avLst/>
          </a:prstGeom>
          <a:ln w="57150">
            <a:solidFill>
              <a:srgbClr val="0053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805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ángulo 21">
            <a:extLst>
              <a:ext uri="{FF2B5EF4-FFF2-40B4-BE49-F238E27FC236}">
                <a16:creationId xmlns:a16="http://schemas.microsoft.com/office/drawing/2014/main" id="{75BEF28A-926F-160D-3BF3-D403997B578D}"/>
              </a:ext>
            </a:extLst>
          </p:cNvPr>
          <p:cNvSpPr/>
          <p:nvPr/>
        </p:nvSpPr>
        <p:spPr>
          <a:xfrm>
            <a:off x="5443631" y="2087999"/>
            <a:ext cx="6252500" cy="2825187"/>
          </a:xfrm>
          <a:prstGeom prst="rect">
            <a:avLst/>
          </a:prstGeom>
          <a:solidFill>
            <a:srgbClr val="DFEDE0"/>
          </a:solidFill>
          <a:ln w="57150"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>
            <a:cxnSpLocks/>
          </p:cNvCxnSpPr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Transfer Learning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9695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15</a:t>
            </a:r>
            <a:endParaRPr b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9" name="Google Shape;521;p15"/>
          <p:cNvSpPr/>
          <p:nvPr/>
        </p:nvSpPr>
        <p:spPr>
          <a:xfrm>
            <a:off x="315552" y="1189366"/>
            <a:ext cx="2361379" cy="1440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DFEDE0"/>
          </a:solidFill>
          <a:ln w="12700" cap="flat" cmpd="sng">
            <a:solidFill>
              <a:srgbClr val="D0E6E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Anotación</a:t>
            </a:r>
            <a:r>
              <a:rPr lang="en-US" sz="1800" b="1" dirty="0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 de las </a:t>
            </a:r>
            <a:r>
              <a:rPr lang="en-US" sz="1800" b="1" dirty="0" err="1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imágenes</a:t>
            </a:r>
            <a:r>
              <a:rPr lang="en-US" sz="1800" b="1" dirty="0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 de </a:t>
            </a:r>
            <a:r>
              <a:rPr lang="en-US" sz="1800" b="1" dirty="0" err="1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entrenamiento</a:t>
            </a:r>
            <a:r>
              <a:rPr lang="en-US" sz="1800" b="1" dirty="0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.</a:t>
            </a:r>
            <a:endParaRPr sz="1800" b="1" dirty="0">
              <a:latin typeface="Garamond" panose="02020404030301010803" pitchFamily="18" charset="0"/>
            </a:endParaRPr>
          </a:p>
        </p:txBody>
      </p:sp>
      <p:sp>
        <p:nvSpPr>
          <p:cNvPr id="10" name="Google Shape;522;p15"/>
          <p:cNvSpPr/>
          <p:nvPr/>
        </p:nvSpPr>
        <p:spPr>
          <a:xfrm>
            <a:off x="183784" y="1076999"/>
            <a:ext cx="2624917" cy="16560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535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AutoShape 2" descr="WhatsApp Image 2022-08-20 at 4.35.51 PM.jpe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5" name="Google Shape;521;p15">
            <a:extLst>
              <a:ext uri="{FF2B5EF4-FFF2-40B4-BE49-F238E27FC236}">
                <a16:creationId xmlns:a16="http://schemas.microsoft.com/office/drawing/2014/main" id="{8CE422AC-FF17-37BB-D36E-3D0D7994FF69}"/>
              </a:ext>
            </a:extLst>
          </p:cNvPr>
          <p:cNvSpPr/>
          <p:nvPr/>
        </p:nvSpPr>
        <p:spPr>
          <a:xfrm>
            <a:off x="311568" y="2987819"/>
            <a:ext cx="2361379" cy="1440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DFEDE0"/>
          </a:solidFill>
          <a:ln w="12700" cap="flat" cmpd="sng">
            <a:solidFill>
              <a:srgbClr val="D0E6E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lang="es-ES" sz="1800" b="1" dirty="0">
              <a:solidFill>
                <a:srgbClr val="005339"/>
              </a:solidFill>
              <a:latin typeface="Garamond" panose="02020404030301010803" pitchFamily="18" charset="0"/>
              <a:sym typeface="Arial Narrow"/>
            </a:endParaRPr>
          </a:p>
          <a:p>
            <a:pPr algn="ctr"/>
            <a:r>
              <a:rPr lang="es-ES" sz="1800" b="1" dirty="0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Configuración del ambiente de trabajo con GPU.</a:t>
            </a:r>
            <a:endParaRPr lang="es-ES" sz="1800" b="1" dirty="0">
              <a:latin typeface="Garamond" panose="02020404030301010803" pitchFamily="18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Garamond" panose="02020404030301010803" pitchFamily="18" charset="0"/>
            </a:endParaRPr>
          </a:p>
        </p:txBody>
      </p:sp>
      <p:sp>
        <p:nvSpPr>
          <p:cNvPr id="7" name="Google Shape;522;p15">
            <a:extLst>
              <a:ext uri="{FF2B5EF4-FFF2-40B4-BE49-F238E27FC236}">
                <a16:creationId xmlns:a16="http://schemas.microsoft.com/office/drawing/2014/main" id="{E3F523B6-E121-F7EC-C920-18D70091E2EF}"/>
              </a:ext>
            </a:extLst>
          </p:cNvPr>
          <p:cNvSpPr/>
          <p:nvPr/>
        </p:nvSpPr>
        <p:spPr>
          <a:xfrm>
            <a:off x="183784" y="2866718"/>
            <a:ext cx="2624917" cy="16560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535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D8D9C16-69CA-B800-2CFD-04D0F5BB0D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9466" y="2369396"/>
            <a:ext cx="5558441" cy="2247511"/>
          </a:xfrm>
          <a:prstGeom prst="rect">
            <a:avLst/>
          </a:prstGeom>
        </p:spPr>
      </p:pic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477D701-07D1-7753-56C9-6C6F22D2EAE7}"/>
              </a:ext>
            </a:extLst>
          </p:cNvPr>
          <p:cNvCxnSpPr>
            <a:cxnSpLocks/>
          </p:cNvCxnSpPr>
          <p:nvPr/>
        </p:nvCxnSpPr>
        <p:spPr>
          <a:xfrm flipV="1">
            <a:off x="2662744" y="2087999"/>
            <a:ext cx="2780887" cy="1275277"/>
          </a:xfrm>
          <a:prstGeom prst="line">
            <a:avLst/>
          </a:prstGeom>
          <a:ln w="57150">
            <a:solidFill>
              <a:srgbClr val="0053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288092E4-F974-8199-77EA-C7D31A707FAC}"/>
              </a:ext>
            </a:extLst>
          </p:cNvPr>
          <p:cNvCxnSpPr>
            <a:cxnSpLocks/>
          </p:cNvCxnSpPr>
          <p:nvPr/>
        </p:nvCxnSpPr>
        <p:spPr>
          <a:xfrm>
            <a:off x="2626326" y="4037351"/>
            <a:ext cx="2817305" cy="875835"/>
          </a:xfrm>
          <a:prstGeom prst="line">
            <a:avLst/>
          </a:prstGeom>
          <a:ln w="57150">
            <a:solidFill>
              <a:srgbClr val="0053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340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2" name="Google Shape;442;p14"/>
          <p:cNvCxnSpPr>
            <a:cxnSpLocks/>
          </p:cNvCxnSpPr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Transfer Learning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42771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16</a:t>
            </a:r>
            <a:endParaRPr b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9" name="Google Shape;521;p15"/>
          <p:cNvSpPr/>
          <p:nvPr/>
        </p:nvSpPr>
        <p:spPr>
          <a:xfrm>
            <a:off x="315552" y="1189366"/>
            <a:ext cx="2361379" cy="1440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DFEDE0"/>
          </a:solidFill>
          <a:ln w="12700" cap="flat" cmpd="sng">
            <a:solidFill>
              <a:srgbClr val="D0E6E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Anotación de las imágenes de entrenamiento.</a:t>
            </a:r>
            <a:endParaRPr lang="es-ES" sz="1800" b="1" dirty="0">
              <a:latin typeface="Garamond" panose="02020404030301010803" pitchFamily="18" charset="0"/>
            </a:endParaRPr>
          </a:p>
        </p:txBody>
      </p:sp>
      <p:sp>
        <p:nvSpPr>
          <p:cNvPr id="10" name="Google Shape;522;p15"/>
          <p:cNvSpPr/>
          <p:nvPr/>
        </p:nvSpPr>
        <p:spPr>
          <a:xfrm>
            <a:off x="183784" y="1076999"/>
            <a:ext cx="2624917" cy="16560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535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AutoShape 2" descr="WhatsApp Image 2022-08-20 at 4.35.51 PM.jpe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5" name="Google Shape;521;p15">
            <a:extLst>
              <a:ext uri="{FF2B5EF4-FFF2-40B4-BE49-F238E27FC236}">
                <a16:creationId xmlns:a16="http://schemas.microsoft.com/office/drawing/2014/main" id="{8CE422AC-FF17-37BB-D36E-3D0D7994FF69}"/>
              </a:ext>
            </a:extLst>
          </p:cNvPr>
          <p:cNvSpPr/>
          <p:nvPr/>
        </p:nvSpPr>
        <p:spPr>
          <a:xfrm>
            <a:off x="311568" y="2987819"/>
            <a:ext cx="2361379" cy="1440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DFEDE0"/>
          </a:solidFill>
          <a:ln w="12700" cap="flat" cmpd="sng">
            <a:solidFill>
              <a:srgbClr val="D0E6E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lang="es-ES" sz="1800" b="1" dirty="0">
              <a:solidFill>
                <a:srgbClr val="005339"/>
              </a:solidFill>
              <a:latin typeface="Garamond" panose="02020404030301010803" pitchFamily="18" charset="0"/>
              <a:sym typeface="Arial Narrow"/>
            </a:endParaRPr>
          </a:p>
          <a:p>
            <a:pPr algn="ctr"/>
            <a:r>
              <a:rPr lang="es-ES" sz="1800" b="1" dirty="0">
                <a:solidFill>
                  <a:srgbClr val="005339"/>
                </a:solidFill>
                <a:latin typeface="Garamond" panose="02020404030301010803" pitchFamily="18" charset="0"/>
                <a:sym typeface="Arial Narrow"/>
              </a:rPr>
              <a:t>Configuración del ambiente de trabajo con GPU.</a:t>
            </a:r>
            <a:endParaRPr lang="es-ES" sz="1800" b="1" dirty="0">
              <a:latin typeface="Garamond" panose="02020404030301010803" pitchFamily="18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Garamond" panose="02020404030301010803" pitchFamily="18" charset="0"/>
            </a:endParaRPr>
          </a:p>
        </p:txBody>
      </p:sp>
      <p:sp>
        <p:nvSpPr>
          <p:cNvPr id="7" name="Google Shape;522;p15">
            <a:extLst>
              <a:ext uri="{FF2B5EF4-FFF2-40B4-BE49-F238E27FC236}">
                <a16:creationId xmlns:a16="http://schemas.microsoft.com/office/drawing/2014/main" id="{E3F523B6-E121-F7EC-C920-18D70091E2EF}"/>
              </a:ext>
            </a:extLst>
          </p:cNvPr>
          <p:cNvSpPr/>
          <p:nvPr/>
        </p:nvSpPr>
        <p:spPr>
          <a:xfrm>
            <a:off x="183784" y="2866718"/>
            <a:ext cx="2624917" cy="16560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535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521;p15">
            <a:extLst>
              <a:ext uri="{FF2B5EF4-FFF2-40B4-BE49-F238E27FC236}">
                <a16:creationId xmlns:a16="http://schemas.microsoft.com/office/drawing/2014/main" id="{542BFD55-CD53-DF23-9418-235035798D64}"/>
              </a:ext>
            </a:extLst>
          </p:cNvPr>
          <p:cNvSpPr/>
          <p:nvPr/>
        </p:nvSpPr>
        <p:spPr>
          <a:xfrm>
            <a:off x="243690" y="4744751"/>
            <a:ext cx="2565011" cy="1440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DFEDE0"/>
          </a:solidFill>
          <a:ln w="12700" cap="flat" cmpd="sng">
            <a:solidFill>
              <a:srgbClr val="D0E6E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dirty="0">
                <a:solidFill>
                  <a:srgbClr val="005339"/>
                </a:solidFill>
                <a:latin typeface="Garamond" panose="02020404030301010803" pitchFamily="18" charset="0"/>
              </a:rPr>
              <a:t>Implementación del modelo con las imágenes anotadas. </a:t>
            </a:r>
            <a:endParaRPr sz="1800" b="1" dirty="0">
              <a:solidFill>
                <a:srgbClr val="005339"/>
              </a:solidFill>
              <a:latin typeface="Garamond" panose="02020404030301010803" pitchFamily="18" charset="0"/>
            </a:endParaRPr>
          </a:p>
        </p:txBody>
      </p:sp>
      <p:sp>
        <p:nvSpPr>
          <p:cNvPr id="11" name="Google Shape;522;p15">
            <a:extLst>
              <a:ext uri="{FF2B5EF4-FFF2-40B4-BE49-F238E27FC236}">
                <a16:creationId xmlns:a16="http://schemas.microsoft.com/office/drawing/2014/main" id="{F8446D10-E69C-B514-1254-58363A664672}"/>
              </a:ext>
            </a:extLst>
          </p:cNvPr>
          <p:cNvSpPr/>
          <p:nvPr/>
        </p:nvSpPr>
        <p:spPr>
          <a:xfrm>
            <a:off x="183784" y="4636751"/>
            <a:ext cx="2624917" cy="16560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535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39722668-4FEE-35A6-CFE5-73C165B34BD9}"/>
              </a:ext>
            </a:extLst>
          </p:cNvPr>
          <p:cNvSpPr/>
          <p:nvPr/>
        </p:nvSpPr>
        <p:spPr>
          <a:xfrm>
            <a:off x="5158854" y="1452962"/>
            <a:ext cx="6550925" cy="4498171"/>
          </a:xfrm>
          <a:prstGeom prst="rect">
            <a:avLst/>
          </a:prstGeom>
          <a:solidFill>
            <a:srgbClr val="DFEDE0"/>
          </a:solidFill>
          <a:ln w="57150"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D433F48F-0576-685D-09E7-BDE88538C3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4529" y="1773855"/>
            <a:ext cx="5883378" cy="3734597"/>
          </a:xfrm>
          <a:prstGeom prst="rect">
            <a:avLst/>
          </a:prstGeom>
        </p:spPr>
      </p:pic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CD2EB943-A849-C637-2B17-D94B874AEBDB}"/>
              </a:ext>
            </a:extLst>
          </p:cNvPr>
          <p:cNvCxnSpPr>
            <a:cxnSpLocks/>
          </p:cNvCxnSpPr>
          <p:nvPr/>
        </p:nvCxnSpPr>
        <p:spPr>
          <a:xfrm flipV="1">
            <a:off x="2593334" y="1460895"/>
            <a:ext cx="2565520" cy="3578518"/>
          </a:xfrm>
          <a:prstGeom prst="line">
            <a:avLst/>
          </a:prstGeom>
          <a:ln w="57150">
            <a:solidFill>
              <a:srgbClr val="0053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8206A738-E905-5AC2-C727-CE47B4DC9F25}"/>
              </a:ext>
            </a:extLst>
          </p:cNvPr>
          <p:cNvCxnSpPr>
            <a:cxnSpLocks/>
          </p:cNvCxnSpPr>
          <p:nvPr/>
        </p:nvCxnSpPr>
        <p:spPr>
          <a:xfrm flipV="1">
            <a:off x="2582467" y="5932679"/>
            <a:ext cx="2576387" cy="14530"/>
          </a:xfrm>
          <a:prstGeom prst="line">
            <a:avLst/>
          </a:prstGeom>
          <a:ln w="57150">
            <a:solidFill>
              <a:srgbClr val="0053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295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ángulo 28">
            <a:extLst>
              <a:ext uri="{FF2B5EF4-FFF2-40B4-BE49-F238E27FC236}">
                <a16:creationId xmlns:a16="http://schemas.microsoft.com/office/drawing/2014/main" id="{5EFB1ECD-0483-39EB-F695-1B8C4C997EB2}"/>
              </a:ext>
            </a:extLst>
          </p:cNvPr>
          <p:cNvSpPr/>
          <p:nvPr/>
        </p:nvSpPr>
        <p:spPr>
          <a:xfrm>
            <a:off x="5629840" y="1464171"/>
            <a:ext cx="5728067" cy="4633243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A2374FA1-FE6F-54A3-824D-1C8BE06DB75C}"/>
              </a:ext>
            </a:extLst>
          </p:cNvPr>
          <p:cNvSpPr/>
          <p:nvPr/>
        </p:nvSpPr>
        <p:spPr>
          <a:xfrm>
            <a:off x="415822" y="1245247"/>
            <a:ext cx="3672349" cy="492758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b="1" dirty="0">
                <a:solidFill>
                  <a:srgbClr val="007A63"/>
                </a:solidFill>
                <a:latin typeface="Garamond" panose="02020404030301010803" pitchFamily="18" charset="0"/>
              </a:rPr>
              <a:t>Resultados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58522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17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0A7CF79-3FEF-7D1C-BCC1-4141EAB8BA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52" r="19735" b="4520"/>
          <a:stretch/>
        </p:blipFill>
        <p:spPr>
          <a:xfrm>
            <a:off x="902627" y="1491224"/>
            <a:ext cx="2698738" cy="4435626"/>
          </a:xfrm>
          <a:prstGeom prst="rect">
            <a:avLst/>
          </a:prstGeom>
        </p:spPr>
      </p:pic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EE73C651-9FEF-D92D-A938-661B62079EFB}"/>
              </a:ext>
            </a:extLst>
          </p:cNvPr>
          <p:cNvCxnSpPr>
            <a:cxnSpLocks/>
          </p:cNvCxnSpPr>
          <p:nvPr/>
        </p:nvCxnSpPr>
        <p:spPr>
          <a:xfrm flipH="1" flipV="1">
            <a:off x="2698955" y="2112971"/>
            <a:ext cx="265471" cy="48274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3DAE7AD7-DBAD-4426-BA45-84A3119C2FC1}"/>
              </a:ext>
            </a:extLst>
          </p:cNvPr>
          <p:cNvCxnSpPr>
            <a:cxnSpLocks/>
          </p:cNvCxnSpPr>
          <p:nvPr/>
        </p:nvCxnSpPr>
        <p:spPr>
          <a:xfrm>
            <a:off x="4291780" y="3569110"/>
            <a:ext cx="1209368" cy="0"/>
          </a:xfrm>
          <a:prstGeom prst="straightConnector1">
            <a:avLst/>
          </a:prstGeom>
          <a:ln w="57150">
            <a:solidFill>
              <a:srgbClr val="0053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Imagen 26" descr="Pantalla de televisión&#10;&#10;Descripción generada automáticamente">
            <a:extLst>
              <a:ext uri="{FF2B5EF4-FFF2-40B4-BE49-F238E27FC236}">
                <a16:creationId xmlns:a16="http://schemas.microsoft.com/office/drawing/2014/main" id="{74E4A3E0-9729-BFEE-0D84-82825D212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2503" y="1891183"/>
            <a:ext cx="5038956" cy="3779217"/>
          </a:xfrm>
          <a:prstGeom prst="rect">
            <a:avLst/>
          </a:prstGeom>
        </p:spPr>
      </p:pic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DD6FD06D-9D07-EA78-4234-9FFF3CF88CFE}"/>
              </a:ext>
            </a:extLst>
          </p:cNvPr>
          <p:cNvCxnSpPr>
            <a:cxnSpLocks/>
          </p:cNvCxnSpPr>
          <p:nvPr/>
        </p:nvCxnSpPr>
        <p:spPr>
          <a:xfrm flipH="1" flipV="1">
            <a:off x="7810106" y="2595717"/>
            <a:ext cx="265471" cy="48274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369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2" name="Google Shape;442;p14"/>
          <p:cNvCxnSpPr/>
          <p:nvPr/>
        </p:nvCxnSpPr>
        <p:spPr>
          <a:xfrm>
            <a:off x="416510" y="6415318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1540" y="6122186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b="1" dirty="0">
                <a:solidFill>
                  <a:srgbClr val="007A63"/>
                </a:solidFill>
                <a:latin typeface="Garamond" panose="02020404030301010803" pitchFamily="18" charset="0"/>
              </a:rPr>
              <a:t>Resultados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42541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18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275A69A8-40D3-5A9E-0658-A38739212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788" y="1103709"/>
            <a:ext cx="8039793" cy="5142487"/>
          </a:xfrm>
          <a:prstGeom prst="rect">
            <a:avLst/>
          </a:prstGeom>
        </p:spPr>
      </p:pic>
      <p:sp>
        <p:nvSpPr>
          <p:cNvPr id="5" name="Cerrar llave 4">
            <a:extLst>
              <a:ext uri="{FF2B5EF4-FFF2-40B4-BE49-F238E27FC236}">
                <a16:creationId xmlns:a16="http://schemas.microsoft.com/office/drawing/2014/main" id="{E5976E7A-0F19-2613-0A24-8032C1829326}"/>
              </a:ext>
            </a:extLst>
          </p:cNvPr>
          <p:cNvSpPr/>
          <p:nvPr/>
        </p:nvSpPr>
        <p:spPr>
          <a:xfrm>
            <a:off x="8672052" y="1471416"/>
            <a:ext cx="324464" cy="1198041"/>
          </a:xfrm>
          <a:prstGeom prst="rightBrac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errar llave 6">
            <a:extLst>
              <a:ext uri="{FF2B5EF4-FFF2-40B4-BE49-F238E27FC236}">
                <a16:creationId xmlns:a16="http://schemas.microsoft.com/office/drawing/2014/main" id="{72B40520-5001-F25C-2962-E53DFF76D1F4}"/>
              </a:ext>
            </a:extLst>
          </p:cNvPr>
          <p:cNvSpPr/>
          <p:nvPr/>
        </p:nvSpPr>
        <p:spPr>
          <a:xfrm>
            <a:off x="8672052" y="3112138"/>
            <a:ext cx="324464" cy="1198041"/>
          </a:xfrm>
          <a:prstGeom prst="rightBrac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errar llave 7">
            <a:extLst>
              <a:ext uri="{FF2B5EF4-FFF2-40B4-BE49-F238E27FC236}">
                <a16:creationId xmlns:a16="http://schemas.microsoft.com/office/drawing/2014/main" id="{4B7AC4D4-CB30-52CC-8019-B9235BEED752}"/>
              </a:ext>
            </a:extLst>
          </p:cNvPr>
          <p:cNvSpPr/>
          <p:nvPr/>
        </p:nvSpPr>
        <p:spPr>
          <a:xfrm>
            <a:off x="8672052" y="4787563"/>
            <a:ext cx="324464" cy="1198041"/>
          </a:xfrm>
          <a:prstGeom prst="rightBrac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322CBBA-F5BD-2337-8814-CCA0DF178AE0}"/>
              </a:ext>
            </a:extLst>
          </p:cNvPr>
          <p:cNvSpPr/>
          <p:nvPr/>
        </p:nvSpPr>
        <p:spPr>
          <a:xfrm>
            <a:off x="9204561" y="1364302"/>
            <a:ext cx="2741443" cy="1353403"/>
          </a:xfrm>
          <a:prstGeom prst="rect">
            <a:avLst/>
          </a:prstGeom>
          <a:solidFill>
            <a:srgbClr val="DFEDE0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rgbClr val="005339"/>
                </a:solidFill>
                <a:latin typeface="Garamond" panose="02020404030301010803" pitchFamily="18" charset="0"/>
              </a:rPr>
              <a:t>Entrada de datos.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A317CD5-B974-5AFF-BD79-468252913093}"/>
              </a:ext>
            </a:extLst>
          </p:cNvPr>
          <p:cNvSpPr/>
          <p:nvPr/>
        </p:nvSpPr>
        <p:spPr>
          <a:xfrm>
            <a:off x="9204561" y="3012043"/>
            <a:ext cx="2741443" cy="1353403"/>
          </a:xfrm>
          <a:prstGeom prst="rect">
            <a:avLst/>
          </a:prstGeom>
          <a:solidFill>
            <a:srgbClr val="DFEDE0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rgbClr val="005339"/>
                </a:solidFill>
                <a:latin typeface="Garamond" panose="02020404030301010803" pitchFamily="18" charset="0"/>
              </a:rPr>
              <a:t>Implementación del modelo sobre la entrada de datos.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A8940EC1-8DA4-0D86-6517-0420DD4247F8}"/>
              </a:ext>
            </a:extLst>
          </p:cNvPr>
          <p:cNvSpPr/>
          <p:nvPr/>
        </p:nvSpPr>
        <p:spPr>
          <a:xfrm>
            <a:off x="9204561" y="4701013"/>
            <a:ext cx="2741443" cy="1353403"/>
          </a:xfrm>
          <a:prstGeom prst="rect">
            <a:avLst/>
          </a:prstGeom>
          <a:solidFill>
            <a:srgbClr val="DFEDE0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rgbClr val="005339"/>
                </a:solidFill>
                <a:latin typeface="Garamond" panose="02020404030301010803" pitchFamily="18" charset="0"/>
              </a:rPr>
              <a:t>Creación de directorio para guardar la salida de datos.</a:t>
            </a:r>
          </a:p>
        </p:txBody>
      </p:sp>
    </p:spTree>
    <p:extLst>
      <p:ext uri="{BB962C8B-B14F-4D97-AF65-F5344CB8AC3E}">
        <p14:creationId xmlns:p14="http://schemas.microsoft.com/office/powerpoint/2010/main" val="1309785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2" name="Google Shape;442;p14"/>
          <p:cNvCxnSpPr/>
          <p:nvPr/>
        </p:nvCxnSpPr>
        <p:spPr>
          <a:xfrm>
            <a:off x="457480" y="6404278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73072" y="6122186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b="1" dirty="0">
                <a:solidFill>
                  <a:srgbClr val="007A63"/>
                </a:solidFill>
                <a:latin typeface="Garamond" panose="02020404030301010803" pitchFamily="18" charset="0"/>
              </a:rPr>
              <a:t>Resultados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48359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19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5" name="Cerrar llave 4">
            <a:extLst>
              <a:ext uri="{FF2B5EF4-FFF2-40B4-BE49-F238E27FC236}">
                <a16:creationId xmlns:a16="http://schemas.microsoft.com/office/drawing/2014/main" id="{E5976E7A-0F19-2613-0A24-8032C1829326}"/>
              </a:ext>
            </a:extLst>
          </p:cNvPr>
          <p:cNvSpPr/>
          <p:nvPr/>
        </p:nvSpPr>
        <p:spPr>
          <a:xfrm>
            <a:off x="8672052" y="1471416"/>
            <a:ext cx="324464" cy="1198041"/>
          </a:xfrm>
          <a:prstGeom prst="rightBrac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errar llave 6">
            <a:extLst>
              <a:ext uri="{FF2B5EF4-FFF2-40B4-BE49-F238E27FC236}">
                <a16:creationId xmlns:a16="http://schemas.microsoft.com/office/drawing/2014/main" id="{72B40520-5001-F25C-2962-E53DFF76D1F4}"/>
              </a:ext>
            </a:extLst>
          </p:cNvPr>
          <p:cNvSpPr/>
          <p:nvPr/>
        </p:nvSpPr>
        <p:spPr>
          <a:xfrm>
            <a:off x="8672052" y="2865248"/>
            <a:ext cx="324464" cy="1198041"/>
          </a:xfrm>
          <a:prstGeom prst="rightBrac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Cerrar llave 7">
            <a:extLst>
              <a:ext uri="{FF2B5EF4-FFF2-40B4-BE49-F238E27FC236}">
                <a16:creationId xmlns:a16="http://schemas.microsoft.com/office/drawing/2014/main" id="{4B7AC4D4-CB30-52CC-8019-B9235BEED752}"/>
              </a:ext>
            </a:extLst>
          </p:cNvPr>
          <p:cNvSpPr/>
          <p:nvPr/>
        </p:nvSpPr>
        <p:spPr>
          <a:xfrm>
            <a:off x="8672052" y="4179673"/>
            <a:ext cx="324464" cy="1770882"/>
          </a:xfrm>
          <a:prstGeom prst="rightBrac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322CBBA-F5BD-2337-8814-CCA0DF178AE0}"/>
              </a:ext>
            </a:extLst>
          </p:cNvPr>
          <p:cNvSpPr/>
          <p:nvPr/>
        </p:nvSpPr>
        <p:spPr>
          <a:xfrm>
            <a:off x="9204561" y="1364302"/>
            <a:ext cx="2741443" cy="1353403"/>
          </a:xfrm>
          <a:prstGeom prst="rect">
            <a:avLst/>
          </a:prstGeom>
          <a:solidFill>
            <a:srgbClr val="DFEDE0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rgbClr val="005339"/>
                </a:solidFill>
                <a:latin typeface="Garamond" panose="02020404030301010803" pitchFamily="18" charset="0"/>
              </a:rPr>
              <a:t>Lectura de imagen y detección.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A317CD5-B974-5AFF-BD79-468252913093}"/>
              </a:ext>
            </a:extLst>
          </p:cNvPr>
          <p:cNvSpPr/>
          <p:nvPr/>
        </p:nvSpPr>
        <p:spPr>
          <a:xfrm>
            <a:off x="9204561" y="3012043"/>
            <a:ext cx="2741443" cy="1353403"/>
          </a:xfrm>
          <a:prstGeom prst="rect">
            <a:avLst/>
          </a:prstGeom>
          <a:solidFill>
            <a:srgbClr val="DFEDE0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rgbClr val="005339"/>
                </a:solidFill>
                <a:latin typeface="Garamond" panose="02020404030301010803" pitchFamily="18" charset="0"/>
              </a:rPr>
              <a:t>Salidas del modelo.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A8940EC1-8DA4-0D86-6517-0420DD4247F8}"/>
              </a:ext>
            </a:extLst>
          </p:cNvPr>
          <p:cNvSpPr/>
          <p:nvPr/>
        </p:nvSpPr>
        <p:spPr>
          <a:xfrm>
            <a:off x="9204561" y="4701013"/>
            <a:ext cx="2741443" cy="1353403"/>
          </a:xfrm>
          <a:prstGeom prst="rect">
            <a:avLst/>
          </a:prstGeom>
          <a:solidFill>
            <a:srgbClr val="DFEDE0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rgbClr val="005339"/>
                </a:solidFill>
                <a:latin typeface="Garamond" panose="02020404030301010803" pitchFamily="18" charset="0"/>
              </a:rPr>
              <a:t>Calculo final de coordenadas y visualización.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71335B4-AB62-25F6-477E-993F1EE5A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738" y="1393964"/>
            <a:ext cx="8141269" cy="477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368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b="1" dirty="0">
                <a:solidFill>
                  <a:srgbClr val="007A63"/>
                </a:solidFill>
                <a:latin typeface="Garamond" panose="02020404030301010803" pitchFamily="18" charset="0"/>
              </a:rPr>
              <a:t>Contenido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046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0973367-07AF-041A-82CA-B56731A108B3}"/>
              </a:ext>
            </a:extLst>
          </p:cNvPr>
          <p:cNvSpPr txBox="1"/>
          <p:nvPr/>
        </p:nvSpPr>
        <p:spPr>
          <a:xfrm>
            <a:off x="644696" y="1127772"/>
            <a:ext cx="754721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1. 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Introducción y motivación</a:t>
            </a:r>
          </a:p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2. 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Objetivo</a:t>
            </a:r>
          </a:p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 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Marco Teórico</a:t>
            </a:r>
          </a:p>
          <a:p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	</a:t>
            </a:r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3.1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 R-CNN</a:t>
            </a:r>
          </a:p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		3.1.1 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Imágenes a color</a:t>
            </a:r>
            <a:endParaRPr lang="es-ES" sz="2800" b="1" dirty="0">
              <a:solidFill>
                <a:srgbClr val="005353"/>
              </a:solidFill>
              <a:latin typeface="Garamond" panose="02020404030301010803" pitchFamily="18" charset="0"/>
            </a:endParaRPr>
          </a:p>
          <a:p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	</a:t>
            </a:r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3.2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 Faster RCNN</a:t>
            </a:r>
          </a:p>
          <a:p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	</a:t>
            </a:r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3.3 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Mask - RCNN</a:t>
            </a:r>
          </a:p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4. 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Metodología</a:t>
            </a:r>
          </a:p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5. 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Resultados</a:t>
            </a:r>
          </a:p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6. 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Conclusiones</a:t>
            </a:r>
          </a:p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7</a:t>
            </a:r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. Perspectivas</a:t>
            </a:r>
            <a:endParaRPr lang="es-CO" sz="28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725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69598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4400" b="1" dirty="0" err="1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Ejecución</a:t>
            </a:r>
            <a:r>
              <a:rPr lang="en-US" sz="44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 </a:t>
            </a:r>
            <a:r>
              <a:rPr lang="en-US" sz="4400" b="1" dirty="0" err="1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modelo</a:t>
            </a:r>
            <a:endParaRPr lang="es-CO" sz="4400" b="1" dirty="0">
              <a:solidFill>
                <a:srgbClr val="005339"/>
              </a:solidFill>
              <a:latin typeface="Arial Narrow" panose="020B0606020202030204" pitchFamily="34" charset="0"/>
            </a:endParaRPr>
          </a:p>
          <a:p>
            <a:pPr algn="ctr"/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428335" y="6136505"/>
            <a:ext cx="49109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20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FA8D4AF-EEAD-9F94-67CC-612C780F2D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1581" y="204612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9E69863-1413-9C2B-5943-A1DBB0595A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115" y="204612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214DCC7-ECA4-5F1E-5B61-B8E3B663A1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090" y="192682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8090D0F0-284F-B81A-7B0E-F0296EF14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090" y="44583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8E5F652-AFF1-D129-0D57-9C7D2CE2DF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960" y="1170433"/>
            <a:ext cx="342294" cy="242717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E81B62CB-C423-CE6E-283A-DAD283FBC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3629" y="1180734"/>
            <a:ext cx="294231" cy="2536925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4B272B0-1E5F-A9D0-7120-1B1A39055B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171"/>
          <a:stretch/>
        </p:blipFill>
        <p:spPr>
          <a:xfrm>
            <a:off x="891825" y="1086293"/>
            <a:ext cx="6740376" cy="5237756"/>
          </a:xfrm>
          <a:prstGeom prst="rect">
            <a:avLst/>
          </a:prstGeom>
        </p:spPr>
      </p:pic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D0FA7AFA-A038-6425-B104-6361C438E6B8}"/>
              </a:ext>
            </a:extLst>
          </p:cNvPr>
          <p:cNvCxnSpPr>
            <a:cxnSpLocks/>
          </p:cNvCxnSpPr>
          <p:nvPr/>
        </p:nvCxnSpPr>
        <p:spPr>
          <a:xfrm flipH="1" flipV="1">
            <a:off x="3283229" y="2011418"/>
            <a:ext cx="4986176" cy="603408"/>
          </a:xfrm>
          <a:prstGeom prst="straightConnector1">
            <a:avLst/>
          </a:prstGeom>
          <a:ln w="7620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F9C182E3-6657-3643-5B4D-0C292BCA3CC4}"/>
              </a:ext>
            </a:extLst>
          </p:cNvPr>
          <p:cNvSpPr/>
          <p:nvPr/>
        </p:nvSpPr>
        <p:spPr>
          <a:xfrm>
            <a:off x="8269405" y="2593281"/>
            <a:ext cx="2402590" cy="976875"/>
          </a:xfrm>
          <a:prstGeom prst="rect">
            <a:avLst/>
          </a:prstGeom>
          <a:solidFill>
            <a:srgbClr val="DFEDE0"/>
          </a:solidFill>
          <a:ln w="57150">
            <a:solidFill>
              <a:srgbClr val="0076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rgbClr val="005339"/>
                </a:solidFill>
                <a:latin typeface="Garamond" panose="02020404030301010803" pitchFamily="18" charset="0"/>
              </a:rPr>
              <a:t>Nivel de Confianza</a:t>
            </a:r>
          </a:p>
        </p:txBody>
      </p: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9303D2E4-4305-6DAC-305F-F7234CAE7382}"/>
              </a:ext>
            </a:extLst>
          </p:cNvPr>
          <p:cNvCxnSpPr>
            <a:cxnSpLocks/>
          </p:cNvCxnSpPr>
          <p:nvPr/>
        </p:nvCxnSpPr>
        <p:spPr>
          <a:xfrm flipH="1">
            <a:off x="5262775" y="1362837"/>
            <a:ext cx="3006630" cy="0"/>
          </a:xfrm>
          <a:prstGeom prst="straightConnector1">
            <a:avLst/>
          </a:prstGeom>
          <a:ln w="76200">
            <a:solidFill>
              <a:srgbClr val="00535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ángulo 24">
            <a:extLst>
              <a:ext uri="{FF2B5EF4-FFF2-40B4-BE49-F238E27FC236}">
                <a16:creationId xmlns:a16="http://schemas.microsoft.com/office/drawing/2014/main" id="{A9513072-D0BD-2C47-6A2E-D8612C568309}"/>
              </a:ext>
            </a:extLst>
          </p:cNvPr>
          <p:cNvSpPr/>
          <p:nvPr/>
        </p:nvSpPr>
        <p:spPr>
          <a:xfrm>
            <a:off x="8295957" y="1260643"/>
            <a:ext cx="2376038" cy="933873"/>
          </a:xfrm>
          <a:prstGeom prst="rect">
            <a:avLst/>
          </a:prstGeom>
          <a:solidFill>
            <a:srgbClr val="DFEDE0"/>
          </a:solidFill>
          <a:ln w="57150">
            <a:solidFill>
              <a:srgbClr val="0053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rgbClr val="005339"/>
                </a:solidFill>
                <a:latin typeface="Garamond" panose="02020404030301010803" pitchFamily="18" charset="0"/>
              </a:rPr>
              <a:t>Coordenada promedio obtenida</a:t>
            </a:r>
          </a:p>
        </p:txBody>
      </p: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3220E137-C40B-0BE4-3404-8D90288D0EB1}"/>
              </a:ext>
            </a:extLst>
          </p:cNvPr>
          <p:cNvCxnSpPr>
            <a:cxnSpLocks/>
          </p:cNvCxnSpPr>
          <p:nvPr/>
        </p:nvCxnSpPr>
        <p:spPr>
          <a:xfrm flipH="1" flipV="1">
            <a:off x="3283229" y="2194516"/>
            <a:ext cx="5004433" cy="1685422"/>
          </a:xfrm>
          <a:prstGeom prst="straightConnector1">
            <a:avLst/>
          </a:prstGeom>
          <a:ln w="76200">
            <a:solidFill>
              <a:srgbClr val="AED3B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ángulo 28">
            <a:extLst>
              <a:ext uri="{FF2B5EF4-FFF2-40B4-BE49-F238E27FC236}">
                <a16:creationId xmlns:a16="http://schemas.microsoft.com/office/drawing/2014/main" id="{39CB93D1-EE74-13EB-0DB9-D984743CB411}"/>
              </a:ext>
            </a:extLst>
          </p:cNvPr>
          <p:cNvSpPr/>
          <p:nvPr/>
        </p:nvSpPr>
        <p:spPr>
          <a:xfrm>
            <a:off x="8295957" y="3872103"/>
            <a:ext cx="2376038" cy="965153"/>
          </a:xfrm>
          <a:prstGeom prst="rect">
            <a:avLst/>
          </a:prstGeom>
          <a:solidFill>
            <a:srgbClr val="DFEDE0"/>
          </a:solidFill>
          <a:ln w="57150">
            <a:solidFill>
              <a:srgbClr val="AED3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 err="1">
                <a:solidFill>
                  <a:srgbClr val="005339"/>
                </a:solidFill>
                <a:latin typeface="Garamond" panose="02020404030301010803" pitchFamily="18" charset="0"/>
              </a:rPr>
              <a:t>Bounding</a:t>
            </a:r>
            <a:r>
              <a:rPr lang="es-ES" sz="2000" b="1" dirty="0">
                <a:solidFill>
                  <a:srgbClr val="005339"/>
                </a:solidFill>
                <a:latin typeface="Garamond" panose="02020404030301010803" pitchFamily="18" charset="0"/>
              </a:rPr>
              <a:t> box</a:t>
            </a:r>
          </a:p>
        </p:txBody>
      </p:sp>
      <p:cxnSp>
        <p:nvCxnSpPr>
          <p:cNvPr id="457" name="Conector recto de flecha 456">
            <a:extLst>
              <a:ext uri="{FF2B5EF4-FFF2-40B4-BE49-F238E27FC236}">
                <a16:creationId xmlns:a16="http://schemas.microsoft.com/office/drawing/2014/main" id="{00CBFFD1-21B0-DB38-55CE-176A65C795D3}"/>
              </a:ext>
            </a:extLst>
          </p:cNvPr>
          <p:cNvCxnSpPr>
            <a:cxnSpLocks/>
          </p:cNvCxnSpPr>
          <p:nvPr/>
        </p:nvCxnSpPr>
        <p:spPr>
          <a:xfrm flipH="1" flipV="1">
            <a:off x="2989006" y="2322866"/>
            <a:ext cx="5306951" cy="296783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0" name="Rectángulo 459">
            <a:extLst>
              <a:ext uri="{FF2B5EF4-FFF2-40B4-BE49-F238E27FC236}">
                <a16:creationId xmlns:a16="http://schemas.microsoft.com/office/drawing/2014/main" id="{B1AD5B86-2CE7-5596-4D03-F5AB8C639A60}"/>
              </a:ext>
            </a:extLst>
          </p:cNvPr>
          <p:cNvSpPr/>
          <p:nvPr/>
        </p:nvSpPr>
        <p:spPr>
          <a:xfrm>
            <a:off x="8255568" y="5226880"/>
            <a:ext cx="2376038" cy="941185"/>
          </a:xfrm>
          <a:prstGeom prst="rect">
            <a:avLst/>
          </a:prstGeom>
          <a:solidFill>
            <a:srgbClr val="DFEDE0"/>
          </a:solidFill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 err="1">
                <a:solidFill>
                  <a:srgbClr val="005339"/>
                </a:solidFill>
                <a:latin typeface="Garamond" panose="02020404030301010803" pitchFamily="18" charset="0"/>
              </a:rPr>
              <a:t>Mask</a:t>
            </a:r>
            <a:endParaRPr lang="es-ES" sz="2000" b="1" dirty="0">
              <a:solidFill>
                <a:srgbClr val="005339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958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 animBg="1"/>
      <p:bldP spid="29" grpId="0" animBg="1"/>
      <p:bldP spid="46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69598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4400" b="1" dirty="0" err="1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Conclusiones</a:t>
            </a:r>
            <a:endParaRPr lang="es-CO" sz="4400" b="1" dirty="0">
              <a:solidFill>
                <a:srgbClr val="005339"/>
              </a:solidFill>
              <a:latin typeface="Arial Narrow" panose="020B0606020202030204" pitchFamily="34" charset="0"/>
            </a:endParaRPr>
          </a:p>
          <a:p>
            <a:pPr algn="ctr"/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58522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21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FA8D4AF-EEAD-9F94-67CC-612C780F2D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1581" y="204612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9E69863-1413-9C2B-5943-A1DBB0595A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115" y="204612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214DCC7-ECA4-5F1E-5B61-B8E3B663A1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090" y="192682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8090D0F0-284F-B81A-7B0E-F0296EF14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090" y="44583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8E5F652-AFF1-D129-0D57-9C7D2CE2DF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960" y="1170433"/>
            <a:ext cx="342294" cy="242717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E81B62CB-C423-CE6E-283A-DAD283FBC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3629" y="1180734"/>
            <a:ext cx="294231" cy="253692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2BDDB9E-A2DF-4353-AED0-2FCE7220FE60}"/>
              </a:ext>
            </a:extLst>
          </p:cNvPr>
          <p:cNvSpPr txBox="1"/>
          <p:nvPr/>
        </p:nvSpPr>
        <p:spPr>
          <a:xfrm>
            <a:off x="925788" y="1664513"/>
            <a:ext cx="105372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3500" dirty="0">
                <a:solidFill>
                  <a:srgbClr val="005353"/>
                </a:solidFill>
                <a:latin typeface="Garamond" panose="02020404030301010803" pitchFamily="18" charset="0"/>
              </a:rPr>
              <a:t>Se logró identificar la coordenada del punto láser en la imagen con una certeza del 95%.  </a:t>
            </a:r>
          </a:p>
          <a:p>
            <a:pPr algn="just"/>
            <a:endParaRPr lang="es-MX" sz="3500" dirty="0">
              <a:solidFill>
                <a:srgbClr val="005353"/>
              </a:solidFill>
              <a:latin typeface="Garamond" panose="02020404030301010803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3500" dirty="0">
                <a:solidFill>
                  <a:srgbClr val="005353"/>
                </a:solidFill>
                <a:latin typeface="Garamond" panose="02020404030301010803" pitchFamily="18" charset="0"/>
              </a:rPr>
              <a:t>El algoritmo es sensible a reflejos del láser lo cual puede conducir a falsos positivos. </a:t>
            </a:r>
          </a:p>
          <a:p>
            <a:pPr algn="just"/>
            <a:endParaRPr lang="es-MX" sz="3500" dirty="0">
              <a:solidFill>
                <a:srgbClr val="005353"/>
              </a:solidFill>
              <a:latin typeface="Garamond" panose="02020404030301010803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MX" sz="3500" dirty="0">
                <a:solidFill>
                  <a:srgbClr val="005353"/>
                </a:solidFill>
                <a:latin typeface="Garamond" panose="02020404030301010803" pitchFamily="18" charset="0"/>
              </a:rPr>
              <a:t>La resolución de la cámara es un factor influyente a la hora de realizar la detección del objeto de interés. </a:t>
            </a:r>
            <a:endParaRPr lang="en-US" sz="35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688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69598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4400" b="1" dirty="0" err="1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Perspectivas</a:t>
            </a:r>
            <a:endParaRPr lang="es-CO" sz="4400" b="1" dirty="0">
              <a:solidFill>
                <a:srgbClr val="005339"/>
              </a:solidFill>
              <a:latin typeface="Arial Narrow" panose="020B0606020202030204" pitchFamily="34" charset="0"/>
            </a:endParaRPr>
          </a:p>
          <a:p>
            <a:pPr algn="ctr"/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49109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22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FA8D4AF-EEAD-9F94-67CC-612C780F2D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1581" y="204612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9E69863-1413-9C2B-5943-A1DBB0595A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7115" y="204612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214DCC7-ECA4-5F1E-5B61-B8E3B663A1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090" y="192682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8090D0F0-284F-B81A-7B0E-F0296EF14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090" y="445833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8E5F652-AFF1-D129-0D57-9C7D2CE2DF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960" y="1170433"/>
            <a:ext cx="342294" cy="2427179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E81B62CB-C423-CE6E-283A-DAD283FBC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3629" y="1180734"/>
            <a:ext cx="294231" cy="2536925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E4CF60CF-82D4-440D-AB88-AF4770471D87}"/>
              </a:ext>
            </a:extLst>
          </p:cNvPr>
          <p:cNvSpPr txBox="1"/>
          <p:nvPr/>
        </p:nvSpPr>
        <p:spPr>
          <a:xfrm>
            <a:off x="830254" y="1551691"/>
            <a:ext cx="10537246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500" dirty="0">
                <a:solidFill>
                  <a:srgbClr val="005353"/>
                </a:solidFill>
                <a:latin typeface="Garamond" panose="02020404030301010803" pitchFamily="18" charset="0"/>
              </a:rPr>
              <a:t>El estudio desarrollado en este trabajo debe ser probado junto con la plataforma mecánica para corroborar que tan factible es como una posible solución a las limitantes experimentales. </a:t>
            </a:r>
          </a:p>
          <a:p>
            <a:pPr algn="just"/>
            <a:r>
              <a:rPr lang="es-MX" sz="3500" dirty="0">
                <a:solidFill>
                  <a:srgbClr val="005353"/>
                </a:solidFill>
                <a:latin typeface="Garamond" panose="02020404030301010803" pitchFamily="18" charset="0"/>
              </a:rPr>
              <a:t>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3500" dirty="0">
                <a:solidFill>
                  <a:srgbClr val="005353"/>
                </a:solidFill>
                <a:latin typeface="Garamond" panose="02020404030301010803" pitchFamily="18" charset="0"/>
              </a:rPr>
              <a:t>Se busca utilizar este mismo algoritmo en el conteo de </a:t>
            </a:r>
            <a:r>
              <a:rPr lang="es-MX" sz="3500" dirty="0" err="1">
                <a:solidFill>
                  <a:srgbClr val="005353"/>
                </a:solidFill>
                <a:latin typeface="Garamond" panose="02020404030301010803" pitchFamily="18" charset="0"/>
              </a:rPr>
              <a:t>parasitemia</a:t>
            </a:r>
            <a:r>
              <a:rPr lang="es-MX" sz="3500" dirty="0">
                <a:solidFill>
                  <a:srgbClr val="005353"/>
                </a:solidFill>
                <a:latin typeface="Garamond" panose="02020404030301010803" pitchFamily="18" charset="0"/>
              </a:rPr>
              <a:t> en muestras biológicas. </a:t>
            </a:r>
          </a:p>
        </p:txBody>
      </p:sp>
    </p:spTree>
    <p:extLst>
      <p:ext uri="{BB962C8B-B14F-4D97-AF65-F5344CB8AC3E}">
        <p14:creationId xmlns:p14="http://schemas.microsoft.com/office/powerpoint/2010/main" val="37609615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b="1" dirty="0" err="1">
                <a:solidFill>
                  <a:srgbClr val="007A63"/>
                </a:solidFill>
                <a:latin typeface="Garamond" panose="02020404030301010803" pitchFamily="18" charset="0"/>
              </a:rPr>
              <a:t>References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457697" y="6136505"/>
            <a:ext cx="49109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16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FA8D4AF-EEAD-9F94-67CC-612C780F2D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1581" y="204612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8090D0F0-284F-B81A-7B0E-F0296EF14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5234" y="446802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5554DA8A-3A34-72F0-ADB3-910D6089DD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9995" y="4741384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569438ED-EA9A-E48D-F072-BC4564285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3826" y="4991730"/>
            <a:ext cx="223138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CO" altLang="es-CO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kumimoji="0" lang="es-CO" altLang="es-CO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A639528-BB03-1AA6-945F-4FF7756EDD59}"/>
              </a:ext>
            </a:extLst>
          </p:cNvPr>
          <p:cNvSpPr txBox="1"/>
          <p:nvPr/>
        </p:nvSpPr>
        <p:spPr>
          <a:xfrm>
            <a:off x="1102016" y="1828981"/>
            <a:ext cx="9949218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[1] Mask R-CNN. </a:t>
            </a:r>
            <a:r>
              <a:rPr lang="en-US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Arxiv</a:t>
            </a:r>
            <a:r>
              <a:rPr lang="en-US" sz="2400" b="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 (2018). </a:t>
            </a:r>
            <a:r>
              <a:rPr lang="en-US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Kaiming</a:t>
            </a:r>
            <a:r>
              <a:rPr lang="en-US" sz="2400" b="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 He, Georgia </a:t>
            </a:r>
            <a:r>
              <a:rPr lang="en-US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Gkioxari</a:t>
            </a:r>
            <a:r>
              <a:rPr lang="en-US" sz="2400" b="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, Piotr </a:t>
            </a:r>
            <a:r>
              <a:rPr lang="en-US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Dollár</a:t>
            </a:r>
            <a:r>
              <a:rPr lang="en-US" sz="2400" b="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, Ross </a:t>
            </a:r>
            <a:r>
              <a:rPr lang="en-US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Girshink</a:t>
            </a:r>
            <a:r>
              <a:rPr lang="en-US" sz="240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. </a:t>
            </a:r>
          </a:p>
          <a:p>
            <a:r>
              <a:rPr lang="en-US" sz="240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[2] Mask R-CNN for object detection and instance segmentation on </a:t>
            </a:r>
            <a:r>
              <a:rPr lang="en-US" sz="2400" dirty="0" err="1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Keras</a:t>
            </a:r>
            <a:r>
              <a:rPr lang="en-US" sz="240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 and TensorFlow. </a:t>
            </a:r>
            <a:r>
              <a:rPr lang="en-US" sz="2400" dirty="0" err="1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Github</a:t>
            </a:r>
            <a:r>
              <a:rPr lang="en-US" sz="240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 </a:t>
            </a:r>
            <a:r>
              <a:rPr lang="en-US" sz="240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  <a:hlinkClick r:id="rId4"/>
              </a:rPr>
              <a:t>link</a:t>
            </a:r>
            <a:r>
              <a:rPr lang="en-US" sz="2400" dirty="0">
                <a:solidFill>
                  <a:srgbClr val="005339"/>
                </a:solidFill>
                <a:latin typeface="Garamond" panose="02020404030301010803" pitchFamily="18" charset="0"/>
                <a:ea typeface="Arial Narrow"/>
                <a:cs typeface="Arial Narrow"/>
                <a:sym typeface="Arial Narrow"/>
              </a:rPr>
              <a:t>. </a:t>
            </a:r>
          </a:p>
          <a:p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[3] Splash </a:t>
            </a:r>
            <a:r>
              <a:rPr lang="es-CO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of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Color: </a:t>
            </a:r>
            <a:r>
              <a:rPr lang="es-CO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Instance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</a:t>
            </a:r>
            <a:r>
              <a:rPr lang="es-CO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Segmentation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</a:t>
            </a:r>
            <a:r>
              <a:rPr lang="es-CO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with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</a:t>
            </a:r>
            <a:r>
              <a:rPr lang="es-CO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Mask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R-CNN and </a:t>
            </a:r>
            <a:r>
              <a:rPr lang="es-CO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TensorFlow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 (2018). </a:t>
            </a:r>
            <a:r>
              <a:rPr lang="es-CO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Waleed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</a:t>
            </a:r>
            <a:r>
              <a:rPr lang="es-CO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Abdulla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 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  <a:hlinkClick r:id="rId5"/>
              </a:rPr>
              <a:t>Link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 </a:t>
            </a:r>
            <a:endParaRPr lang="es-CO" sz="2400" dirty="0">
              <a:solidFill>
                <a:srgbClr val="005339"/>
              </a:solidFill>
              <a:latin typeface="Garamond" panose="02020404030301010803" pitchFamily="18" charset="0"/>
              <a:ea typeface="Corbel"/>
              <a:cs typeface="Corbel"/>
              <a:sym typeface="Corbel"/>
            </a:endParaRPr>
          </a:p>
          <a:p>
            <a:r>
              <a:rPr lang="es-CO" sz="2400" b="0" i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[4] Transfer </a:t>
            </a:r>
            <a:r>
              <a:rPr lang="es-CO" sz="2400" b="0" i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Learning</a:t>
            </a:r>
            <a:r>
              <a:rPr lang="es-CO" sz="2400" b="0" i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para entender modelos de Deep </a:t>
            </a:r>
            <a:r>
              <a:rPr lang="es-CO" sz="2400" b="0" i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Learning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 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  <a:hlinkClick r:id="rId6"/>
              </a:rPr>
              <a:t>Link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 </a:t>
            </a:r>
          </a:p>
          <a:p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[5] Redes 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N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euronales Convolucionales – Clasificación avanzada de imágenes con IA / ML (CNN). YouTube. Ringa </a:t>
            </a:r>
            <a:r>
              <a:rPr lang="es-CO" sz="2400" b="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Tech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 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  <a:hlinkClick r:id="rId7"/>
              </a:rPr>
              <a:t>Link</a:t>
            </a:r>
            <a:r>
              <a:rPr lang="es-CO" sz="2400" b="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 </a:t>
            </a:r>
          </a:p>
          <a:p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[6] </a:t>
            </a:r>
            <a:r>
              <a:rPr lang="es-CO" sz="240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Everything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</a:t>
            </a:r>
            <a:r>
              <a:rPr lang="es-CO" sz="240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about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</a:t>
            </a:r>
            <a:r>
              <a:rPr lang="es-CO" sz="240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Mask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R-CNN: A </a:t>
            </a:r>
            <a:r>
              <a:rPr lang="es-CO" sz="240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Beginner’s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</a:t>
            </a:r>
            <a:r>
              <a:rPr lang="es-CO" sz="240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Guide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 Viso.ai (2022). </a:t>
            </a:r>
            <a:r>
              <a:rPr lang="es-CO" sz="240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Elisha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 </a:t>
            </a:r>
            <a:r>
              <a:rPr lang="es-CO" sz="2400" dirty="0" err="1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Odemakide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 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  <a:hlinkClick r:id="rId8"/>
              </a:rPr>
              <a:t>Link</a:t>
            </a:r>
            <a:r>
              <a:rPr lang="es-CO" sz="2400" dirty="0">
                <a:solidFill>
                  <a:srgbClr val="005339"/>
                </a:solidFill>
                <a:latin typeface="Garamond" panose="02020404030301010803" pitchFamily="18" charset="0"/>
                <a:ea typeface="Corbel"/>
                <a:cs typeface="Corbel"/>
                <a:sym typeface="Corbel"/>
              </a:rPr>
              <a:t>.</a:t>
            </a:r>
            <a:endParaRPr lang="en-US" sz="2400" b="0" dirty="0">
              <a:solidFill>
                <a:srgbClr val="005339"/>
              </a:solidFill>
              <a:latin typeface="Garamond" panose="02020404030301010803" pitchFamily="18" charset="0"/>
              <a:ea typeface="Corbel"/>
              <a:cs typeface="Corbel"/>
              <a:sym typeface="Arial Narrow"/>
            </a:endParaRPr>
          </a:p>
          <a:p>
            <a:endParaRPr lang="en-US" sz="1800" dirty="0">
              <a:solidFill>
                <a:srgbClr val="005339"/>
              </a:solidFill>
              <a:latin typeface="Garamond" panose="02020404030301010803" pitchFamily="18" charset="0"/>
              <a:ea typeface="Arial Narrow"/>
              <a:cs typeface="Arial Narrow"/>
              <a:sym typeface="Arial Narrow"/>
            </a:endParaRPr>
          </a:p>
          <a:p>
            <a:endParaRPr lang="en-US" sz="1800" dirty="0">
              <a:solidFill>
                <a:srgbClr val="005339"/>
              </a:solidFill>
              <a:latin typeface="Garamond" panose="02020404030301010803" pitchFamily="18" charset="0"/>
              <a:ea typeface="Arial Narrow"/>
              <a:cs typeface="Arial Narrow"/>
              <a:sym typeface="Arial Narrow"/>
            </a:endParaRPr>
          </a:p>
          <a:p>
            <a:endParaRPr lang="en-US" sz="1800" dirty="0">
              <a:solidFill>
                <a:srgbClr val="005339"/>
              </a:solidFill>
              <a:latin typeface="Garamond" panose="02020404030301010803" pitchFamily="18" charset="0"/>
              <a:ea typeface="Arial Narrow"/>
              <a:cs typeface="Arial Narrow"/>
              <a:sym typeface="Arial Narrow"/>
            </a:endParaRP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211189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4"/>
          <p:cNvSpPr txBox="1"/>
          <p:nvPr/>
        </p:nvSpPr>
        <p:spPr>
          <a:xfrm>
            <a:off x="2545860" y="3072122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6000" b="1" dirty="0">
                <a:solidFill>
                  <a:srgbClr val="007A63"/>
                </a:solidFill>
                <a:latin typeface="Garamond" panose="02020404030301010803" pitchFamily="18" charset="0"/>
              </a:rPr>
              <a:t>Gracias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1FA8D4AF-EEAD-9F94-67CC-612C780F2D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1581" y="204612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CO" altLang="es-C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CO" altLang="es-C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8090D0F0-284F-B81A-7B0E-F0296EF14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5234" y="446802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O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5554DA8A-3A34-72F0-ADB3-910D6089DD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9995" y="4741384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569438ED-EA9A-E48D-F072-BC4564285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3826" y="4991730"/>
            <a:ext cx="223138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CO" altLang="es-CO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kumimoji="0" lang="es-CO" altLang="es-CO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O" altLang="es-C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661DDC0C-9B40-7B23-A858-A5E8A1502E73}"/>
              </a:ext>
            </a:extLst>
          </p:cNvPr>
          <p:cNvGrpSpPr/>
          <p:nvPr/>
        </p:nvGrpSpPr>
        <p:grpSpPr>
          <a:xfrm>
            <a:off x="-922923" y="-190398"/>
            <a:ext cx="3329539" cy="7238795"/>
            <a:chOff x="-430540" y="435861"/>
            <a:chExt cx="3329539" cy="7238795"/>
          </a:xfrm>
        </p:grpSpPr>
        <p:grpSp>
          <p:nvGrpSpPr>
            <p:cNvPr id="6" name="Google Shape;86;p13">
              <a:extLst>
                <a:ext uri="{FF2B5EF4-FFF2-40B4-BE49-F238E27FC236}">
                  <a16:creationId xmlns:a16="http://schemas.microsoft.com/office/drawing/2014/main" id="{636E427F-2450-C780-119E-B668C82DCDDE}"/>
                </a:ext>
              </a:extLst>
            </p:cNvPr>
            <p:cNvGrpSpPr/>
            <p:nvPr/>
          </p:nvGrpSpPr>
          <p:grpSpPr>
            <a:xfrm>
              <a:off x="-430540" y="435861"/>
              <a:ext cx="3329539" cy="7238795"/>
              <a:chOff x="-93754" y="-22711"/>
              <a:chExt cx="3365009" cy="7238795"/>
            </a:xfrm>
          </p:grpSpPr>
          <p:sp>
            <p:nvSpPr>
              <p:cNvPr id="15" name="Google Shape;88;p13">
                <a:extLst>
                  <a:ext uri="{FF2B5EF4-FFF2-40B4-BE49-F238E27FC236}">
                    <a16:creationId xmlns:a16="http://schemas.microsoft.com/office/drawing/2014/main" id="{717D8735-5327-737E-A683-D9EDB1D5DFDA}"/>
                  </a:ext>
                </a:extLst>
              </p:cNvPr>
              <p:cNvSpPr/>
              <p:nvPr/>
            </p:nvSpPr>
            <p:spPr>
              <a:xfrm rot="3579510">
                <a:off x="387299" y="1980173"/>
                <a:ext cx="1059185" cy="883879"/>
              </a:xfrm>
              <a:prstGeom prst="hexagon">
                <a:avLst>
                  <a:gd name="adj" fmla="val 30354"/>
                  <a:gd name="vf" fmla="val 115470"/>
                </a:avLst>
              </a:prstGeom>
              <a:solidFill>
                <a:srgbClr val="AED3B5"/>
              </a:solidFill>
              <a:ln w="12700" cap="flat" cmpd="sng">
                <a:solidFill>
                  <a:srgbClr val="AED3B5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89;p13">
                <a:extLst>
                  <a:ext uri="{FF2B5EF4-FFF2-40B4-BE49-F238E27FC236}">
                    <a16:creationId xmlns:a16="http://schemas.microsoft.com/office/drawing/2014/main" id="{A7538942-48E1-C866-9E0B-B8E68D40189F}"/>
                  </a:ext>
                </a:extLst>
              </p:cNvPr>
              <p:cNvSpPr/>
              <p:nvPr/>
            </p:nvSpPr>
            <p:spPr>
              <a:xfrm rot="3579510">
                <a:off x="1610703" y="6527376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E0EDE2"/>
              </a:solidFill>
              <a:ln w="12700" cap="flat" cmpd="sng">
                <a:solidFill>
                  <a:srgbClr val="CFFCF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90;p13">
                <a:extLst>
                  <a:ext uri="{FF2B5EF4-FFF2-40B4-BE49-F238E27FC236}">
                    <a16:creationId xmlns:a16="http://schemas.microsoft.com/office/drawing/2014/main" id="{18386FFA-DD03-9064-24DA-0ABAC0259515}"/>
                  </a:ext>
                </a:extLst>
              </p:cNvPr>
              <p:cNvSpPr/>
              <p:nvPr/>
            </p:nvSpPr>
            <p:spPr>
              <a:xfrm rot="3579510">
                <a:off x="781342" y="3150443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007A63"/>
              </a:solidFill>
              <a:ln w="12700" cap="flat" cmpd="sng">
                <a:solidFill>
                  <a:srgbClr val="D0E6E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91;p13">
                <a:extLst>
                  <a:ext uri="{FF2B5EF4-FFF2-40B4-BE49-F238E27FC236}">
                    <a16:creationId xmlns:a16="http://schemas.microsoft.com/office/drawing/2014/main" id="{C92A5AE2-E473-0C00-BA3E-F3D6542BA761}"/>
                  </a:ext>
                </a:extLst>
              </p:cNvPr>
              <p:cNvSpPr/>
              <p:nvPr/>
            </p:nvSpPr>
            <p:spPr>
              <a:xfrm rot="3579510">
                <a:off x="1465460" y="3525612"/>
                <a:ext cx="1059185" cy="883879"/>
              </a:xfrm>
              <a:prstGeom prst="hexagon">
                <a:avLst>
                  <a:gd name="adj" fmla="val 30354"/>
                  <a:gd name="vf" fmla="val 115470"/>
                </a:avLst>
              </a:prstGeom>
              <a:solidFill>
                <a:srgbClr val="AED3B5"/>
              </a:solidFill>
              <a:ln w="12700" cap="flat" cmpd="sng">
                <a:solidFill>
                  <a:srgbClr val="AED3B5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92;p13">
                <a:extLst>
                  <a:ext uri="{FF2B5EF4-FFF2-40B4-BE49-F238E27FC236}">
                    <a16:creationId xmlns:a16="http://schemas.microsoft.com/office/drawing/2014/main" id="{155A9C5C-A0F3-5141-278C-D4828ECBB6B1}"/>
                  </a:ext>
                </a:extLst>
              </p:cNvPr>
              <p:cNvSpPr/>
              <p:nvPr/>
            </p:nvSpPr>
            <p:spPr>
              <a:xfrm rot="3579510">
                <a:off x="2392416" y="2032839"/>
                <a:ext cx="969562" cy="788116"/>
              </a:xfrm>
              <a:prstGeom prst="hexagon">
                <a:avLst>
                  <a:gd name="adj" fmla="val 26666"/>
                  <a:gd name="vf" fmla="val 115470"/>
                </a:avLst>
              </a:prstGeom>
              <a:solidFill>
                <a:srgbClr val="E9EFC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93;p13">
                <a:extLst>
                  <a:ext uri="{FF2B5EF4-FFF2-40B4-BE49-F238E27FC236}">
                    <a16:creationId xmlns:a16="http://schemas.microsoft.com/office/drawing/2014/main" id="{7E36121C-F582-D0E2-8AFF-D8B614A8FF52}"/>
                  </a:ext>
                </a:extLst>
              </p:cNvPr>
              <p:cNvSpPr/>
              <p:nvPr/>
            </p:nvSpPr>
            <p:spPr>
              <a:xfrm rot="3579510">
                <a:off x="1390906" y="2534081"/>
                <a:ext cx="969562" cy="788116"/>
              </a:xfrm>
              <a:prstGeom prst="hexagon">
                <a:avLst>
                  <a:gd name="adj" fmla="val 26666"/>
                  <a:gd name="vf" fmla="val 115470"/>
                </a:avLst>
              </a:prstGeom>
              <a:solidFill>
                <a:srgbClr val="E0EDE2"/>
              </a:solidFill>
              <a:ln w="12700" cap="flat" cmpd="sng">
                <a:solidFill>
                  <a:srgbClr val="E0EDE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94;p13">
                <a:extLst>
                  <a:ext uri="{FF2B5EF4-FFF2-40B4-BE49-F238E27FC236}">
                    <a16:creationId xmlns:a16="http://schemas.microsoft.com/office/drawing/2014/main" id="{78A6727E-94D8-FAA3-016C-4C3A84238D82}"/>
                  </a:ext>
                </a:extLst>
              </p:cNvPr>
              <p:cNvSpPr/>
              <p:nvPr/>
            </p:nvSpPr>
            <p:spPr>
              <a:xfrm rot="3579510">
                <a:off x="12298" y="390806"/>
                <a:ext cx="969562" cy="788116"/>
              </a:xfrm>
              <a:prstGeom prst="hexagon">
                <a:avLst>
                  <a:gd name="adj" fmla="val 26666"/>
                  <a:gd name="vf" fmla="val 115470"/>
                </a:avLst>
              </a:prstGeom>
              <a:solidFill>
                <a:srgbClr val="E0EDE2"/>
              </a:solidFill>
              <a:ln w="12700" cap="flat" cmpd="sng">
                <a:solidFill>
                  <a:srgbClr val="E0EDE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95;p13">
                <a:extLst>
                  <a:ext uri="{FF2B5EF4-FFF2-40B4-BE49-F238E27FC236}">
                    <a16:creationId xmlns:a16="http://schemas.microsoft.com/office/drawing/2014/main" id="{5F25BA57-A604-B93A-EDBA-3D670A69E734}"/>
                  </a:ext>
                </a:extLst>
              </p:cNvPr>
              <p:cNvSpPr/>
              <p:nvPr/>
            </p:nvSpPr>
            <p:spPr>
              <a:xfrm rot="3579510">
                <a:off x="1542596" y="4688865"/>
                <a:ext cx="1059185" cy="883879"/>
              </a:xfrm>
              <a:prstGeom prst="hexagon">
                <a:avLst>
                  <a:gd name="adj" fmla="val 30354"/>
                  <a:gd name="vf" fmla="val 115470"/>
                </a:avLst>
              </a:prstGeom>
              <a:solidFill>
                <a:srgbClr val="E9EFC9"/>
              </a:solidFill>
              <a:ln w="12700" cap="flat" cmpd="sng">
                <a:solidFill>
                  <a:srgbClr val="CFFCF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96;p13">
                <a:extLst>
                  <a:ext uri="{FF2B5EF4-FFF2-40B4-BE49-F238E27FC236}">
                    <a16:creationId xmlns:a16="http://schemas.microsoft.com/office/drawing/2014/main" id="{55F944CC-EDD7-546B-9915-B90D100A5805}"/>
                  </a:ext>
                </a:extLst>
              </p:cNvPr>
              <p:cNvSpPr/>
              <p:nvPr/>
            </p:nvSpPr>
            <p:spPr>
              <a:xfrm rot="3579510">
                <a:off x="1617308" y="584185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E0EDE2"/>
              </a:solidFill>
              <a:ln w="12700" cap="flat" cmpd="sng">
                <a:solidFill>
                  <a:srgbClr val="E0EDE2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97;p13">
                <a:extLst>
                  <a:ext uri="{FF2B5EF4-FFF2-40B4-BE49-F238E27FC236}">
                    <a16:creationId xmlns:a16="http://schemas.microsoft.com/office/drawing/2014/main" id="{29553A6A-5879-E770-F2E1-0048ACCD204D}"/>
                  </a:ext>
                </a:extLst>
              </p:cNvPr>
              <p:cNvSpPr/>
              <p:nvPr/>
            </p:nvSpPr>
            <p:spPr>
              <a:xfrm rot="3579510">
                <a:off x="999098" y="960199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D0E6ED"/>
              </a:solidFill>
              <a:ln w="12700" cap="flat" cmpd="sng">
                <a:solidFill>
                  <a:srgbClr val="D0E6E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99;p13">
                <a:extLst>
                  <a:ext uri="{FF2B5EF4-FFF2-40B4-BE49-F238E27FC236}">
                    <a16:creationId xmlns:a16="http://schemas.microsoft.com/office/drawing/2014/main" id="{6A3857D8-1261-DD6E-0A39-A391EE770FC3}"/>
                  </a:ext>
                </a:extLst>
              </p:cNvPr>
              <p:cNvSpPr/>
              <p:nvPr/>
            </p:nvSpPr>
            <p:spPr>
              <a:xfrm rot="3579510">
                <a:off x="868079" y="4072062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E9EFC9"/>
              </a:solidFill>
              <a:ln w="12700" cap="flat" cmpd="sng">
                <a:solidFill>
                  <a:srgbClr val="CFFCFC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7" name="Google Shape;100;p13">
                <a:extLst>
                  <a:ext uri="{FF2B5EF4-FFF2-40B4-BE49-F238E27FC236}">
                    <a16:creationId xmlns:a16="http://schemas.microsoft.com/office/drawing/2014/main" id="{5ED1FE1D-959C-9E0F-A284-4B5F0F581FF2}"/>
                  </a:ext>
                </a:extLst>
              </p:cNvPr>
              <p:cNvGrpSpPr/>
              <p:nvPr/>
            </p:nvGrpSpPr>
            <p:grpSpPr>
              <a:xfrm rot="3579510">
                <a:off x="1701567" y="1323906"/>
                <a:ext cx="1161030" cy="1019240"/>
                <a:chOff x="1970134" y="4815476"/>
                <a:chExt cx="1753825" cy="1523794"/>
              </a:xfrm>
            </p:grpSpPr>
            <p:sp>
              <p:nvSpPr>
                <p:cNvPr id="421" name="Google Shape;101;p13">
                  <a:extLst>
                    <a:ext uri="{FF2B5EF4-FFF2-40B4-BE49-F238E27FC236}">
                      <a16:creationId xmlns:a16="http://schemas.microsoft.com/office/drawing/2014/main" id="{1DF79C8A-9BC3-B225-79A3-8D00DED95197}"/>
                    </a:ext>
                  </a:extLst>
                </p:cNvPr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2" name="Google Shape;102;p13">
                  <a:extLst>
                    <a:ext uri="{FF2B5EF4-FFF2-40B4-BE49-F238E27FC236}">
                      <a16:creationId xmlns:a16="http://schemas.microsoft.com/office/drawing/2014/main" id="{3B1B57A1-390D-431D-FD58-E843920FC817}"/>
                    </a:ext>
                  </a:extLst>
                </p:cNvPr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103;p13">
                  <a:extLst>
                    <a:ext uri="{FF2B5EF4-FFF2-40B4-BE49-F238E27FC236}">
                      <a16:creationId xmlns:a16="http://schemas.microsoft.com/office/drawing/2014/main" id="{651034AD-3E43-C753-A97E-807600E3AF56}"/>
                    </a:ext>
                  </a:extLst>
                </p:cNvPr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" name="Google Shape;104;p13">
                  <a:extLst>
                    <a:ext uri="{FF2B5EF4-FFF2-40B4-BE49-F238E27FC236}">
                      <a16:creationId xmlns:a16="http://schemas.microsoft.com/office/drawing/2014/main" id="{5D66CCE1-9075-C655-095A-3CC792AF396D}"/>
                    </a:ext>
                  </a:extLst>
                </p:cNvPr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105;p13">
                  <a:extLst>
                    <a:ext uri="{FF2B5EF4-FFF2-40B4-BE49-F238E27FC236}">
                      <a16:creationId xmlns:a16="http://schemas.microsoft.com/office/drawing/2014/main" id="{6F77652E-EC44-1E8B-A352-DAF5418B6273}"/>
                    </a:ext>
                  </a:extLst>
                </p:cNvPr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6" name="Google Shape;106;p13">
                  <a:extLst>
                    <a:ext uri="{FF2B5EF4-FFF2-40B4-BE49-F238E27FC236}">
                      <a16:creationId xmlns:a16="http://schemas.microsoft.com/office/drawing/2014/main" id="{B6B1E7F3-EE3E-CB05-8286-DE07CBF9FF5A}"/>
                    </a:ext>
                  </a:extLst>
                </p:cNvPr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7" name="Google Shape;107;p13">
                  <a:extLst>
                    <a:ext uri="{FF2B5EF4-FFF2-40B4-BE49-F238E27FC236}">
                      <a16:creationId xmlns:a16="http://schemas.microsoft.com/office/drawing/2014/main" id="{FF3A31E6-4C50-5111-3C6F-3849F21B4DDC}"/>
                    </a:ext>
                  </a:extLst>
                </p:cNvPr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8" name="Google Shape;108;p13">
                <a:extLst>
                  <a:ext uri="{FF2B5EF4-FFF2-40B4-BE49-F238E27FC236}">
                    <a16:creationId xmlns:a16="http://schemas.microsoft.com/office/drawing/2014/main" id="{F3489736-7D38-CBBF-E04D-4C7B23BCC19F}"/>
                  </a:ext>
                </a:extLst>
              </p:cNvPr>
              <p:cNvGrpSpPr/>
              <p:nvPr/>
            </p:nvGrpSpPr>
            <p:grpSpPr>
              <a:xfrm rot="3579510">
                <a:off x="2041893" y="4391812"/>
                <a:ext cx="447577" cy="674983"/>
                <a:chOff x="1970134" y="4815476"/>
                <a:chExt cx="523244" cy="815174"/>
              </a:xfrm>
            </p:grpSpPr>
            <p:sp>
              <p:nvSpPr>
                <p:cNvPr id="419" name="Google Shape;110;p13">
                  <a:extLst>
                    <a:ext uri="{FF2B5EF4-FFF2-40B4-BE49-F238E27FC236}">
                      <a16:creationId xmlns:a16="http://schemas.microsoft.com/office/drawing/2014/main" id="{FFBD9B33-4853-EEBB-7E45-7916FFAB1AB1}"/>
                    </a:ext>
                  </a:extLst>
                </p:cNvPr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A2C859"/>
                </a:solidFill>
                <a:ln w="28575" cap="flat" cmpd="sng">
                  <a:solidFill>
                    <a:srgbClr val="A2C85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113;p13">
                  <a:extLst>
                    <a:ext uri="{FF2B5EF4-FFF2-40B4-BE49-F238E27FC236}">
                      <a16:creationId xmlns:a16="http://schemas.microsoft.com/office/drawing/2014/main" id="{297E61F6-118D-0210-D863-E2728F7D6E4C}"/>
                    </a:ext>
                  </a:extLst>
                </p:cNvPr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A2C859"/>
                </a:solidFill>
                <a:ln w="28575" cap="flat" cmpd="sng">
                  <a:solidFill>
                    <a:srgbClr val="A2C85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9" name="Google Shape;132;p13">
                <a:extLst>
                  <a:ext uri="{FF2B5EF4-FFF2-40B4-BE49-F238E27FC236}">
                    <a16:creationId xmlns:a16="http://schemas.microsoft.com/office/drawing/2014/main" id="{17DB9FEB-8584-FC94-A7D9-D476AB19EEF5}"/>
                  </a:ext>
                </a:extLst>
              </p:cNvPr>
              <p:cNvGrpSpPr/>
              <p:nvPr/>
            </p:nvGrpSpPr>
            <p:grpSpPr>
              <a:xfrm rot="3579510">
                <a:off x="1511428" y="3502181"/>
                <a:ext cx="1500201" cy="1261737"/>
                <a:chOff x="1970134" y="4815476"/>
                <a:chExt cx="1753825" cy="1523794"/>
              </a:xfrm>
            </p:grpSpPr>
            <p:sp>
              <p:nvSpPr>
                <p:cNvPr id="476" name="Google Shape;133;p13">
                  <a:extLst>
                    <a:ext uri="{FF2B5EF4-FFF2-40B4-BE49-F238E27FC236}">
                      <a16:creationId xmlns:a16="http://schemas.microsoft.com/office/drawing/2014/main" id="{E29CB935-54C0-A6E1-2034-F7F34776A5EE}"/>
                    </a:ext>
                  </a:extLst>
                </p:cNvPr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7" name="Google Shape;134;p13">
                  <a:extLst>
                    <a:ext uri="{FF2B5EF4-FFF2-40B4-BE49-F238E27FC236}">
                      <a16:creationId xmlns:a16="http://schemas.microsoft.com/office/drawing/2014/main" id="{A611F5AC-1E62-FC13-F39F-521FCB53649F}"/>
                    </a:ext>
                  </a:extLst>
                </p:cNvPr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8" name="Google Shape;135;p13">
                  <a:extLst>
                    <a:ext uri="{FF2B5EF4-FFF2-40B4-BE49-F238E27FC236}">
                      <a16:creationId xmlns:a16="http://schemas.microsoft.com/office/drawing/2014/main" id="{F3E19376-202C-5E7A-8EE7-123B989DA2BF}"/>
                    </a:ext>
                  </a:extLst>
                </p:cNvPr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9" name="Google Shape;136;p13">
                  <a:extLst>
                    <a:ext uri="{FF2B5EF4-FFF2-40B4-BE49-F238E27FC236}">
                      <a16:creationId xmlns:a16="http://schemas.microsoft.com/office/drawing/2014/main" id="{CDCD1EAD-BC4A-E884-E0F2-7512C9358392}"/>
                    </a:ext>
                  </a:extLst>
                </p:cNvPr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6" name="Google Shape;137;p13">
                  <a:extLst>
                    <a:ext uri="{FF2B5EF4-FFF2-40B4-BE49-F238E27FC236}">
                      <a16:creationId xmlns:a16="http://schemas.microsoft.com/office/drawing/2014/main" id="{FE20643E-A605-AD39-1B98-E9D79B067D2E}"/>
                    </a:ext>
                  </a:extLst>
                </p:cNvPr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7" name="Google Shape;138;p13">
                  <a:extLst>
                    <a:ext uri="{FF2B5EF4-FFF2-40B4-BE49-F238E27FC236}">
                      <a16:creationId xmlns:a16="http://schemas.microsoft.com/office/drawing/2014/main" id="{76205302-D7D8-3404-BBBE-9CAB055A83C9}"/>
                    </a:ext>
                  </a:extLst>
                </p:cNvPr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8" name="Google Shape;139;p13">
                  <a:extLst>
                    <a:ext uri="{FF2B5EF4-FFF2-40B4-BE49-F238E27FC236}">
                      <a16:creationId xmlns:a16="http://schemas.microsoft.com/office/drawing/2014/main" id="{C449DE1B-7807-1F60-837B-5C7307FBB9A8}"/>
                    </a:ext>
                  </a:extLst>
                </p:cNvPr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0" name="Google Shape;140;p13">
                <a:extLst>
                  <a:ext uri="{FF2B5EF4-FFF2-40B4-BE49-F238E27FC236}">
                    <a16:creationId xmlns:a16="http://schemas.microsoft.com/office/drawing/2014/main" id="{CF57A0D6-6A23-86D4-EB7B-456AC788CF3C}"/>
                  </a:ext>
                </a:extLst>
              </p:cNvPr>
              <p:cNvGrpSpPr/>
              <p:nvPr/>
            </p:nvGrpSpPr>
            <p:grpSpPr>
              <a:xfrm rot="3579510">
                <a:off x="769464" y="1869757"/>
                <a:ext cx="1161030" cy="1019240"/>
                <a:chOff x="1970134" y="4815476"/>
                <a:chExt cx="1753825" cy="1523794"/>
              </a:xfrm>
            </p:grpSpPr>
            <p:sp>
              <p:nvSpPr>
                <p:cNvPr id="469" name="Google Shape;141;p13">
                  <a:extLst>
                    <a:ext uri="{FF2B5EF4-FFF2-40B4-BE49-F238E27FC236}">
                      <a16:creationId xmlns:a16="http://schemas.microsoft.com/office/drawing/2014/main" id="{16280BD0-6A92-2DA5-115E-1D6EBB585810}"/>
                    </a:ext>
                  </a:extLst>
                </p:cNvPr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0" name="Google Shape;142;p13">
                  <a:extLst>
                    <a:ext uri="{FF2B5EF4-FFF2-40B4-BE49-F238E27FC236}">
                      <a16:creationId xmlns:a16="http://schemas.microsoft.com/office/drawing/2014/main" id="{51005D1C-1DFB-0C99-33D2-1318D4B3B1A6}"/>
                    </a:ext>
                  </a:extLst>
                </p:cNvPr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1" name="Google Shape;143;p13">
                  <a:extLst>
                    <a:ext uri="{FF2B5EF4-FFF2-40B4-BE49-F238E27FC236}">
                      <a16:creationId xmlns:a16="http://schemas.microsoft.com/office/drawing/2014/main" id="{5695FFB4-68C1-17EF-E2F8-BF6C406D1491}"/>
                    </a:ext>
                  </a:extLst>
                </p:cNvPr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2" name="Google Shape;144;p13">
                  <a:extLst>
                    <a:ext uri="{FF2B5EF4-FFF2-40B4-BE49-F238E27FC236}">
                      <a16:creationId xmlns:a16="http://schemas.microsoft.com/office/drawing/2014/main" id="{68DFE063-96A5-ABA0-CF57-AFB0DFC68D3B}"/>
                    </a:ext>
                  </a:extLst>
                </p:cNvPr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3" name="Google Shape;145;p13">
                  <a:extLst>
                    <a:ext uri="{FF2B5EF4-FFF2-40B4-BE49-F238E27FC236}">
                      <a16:creationId xmlns:a16="http://schemas.microsoft.com/office/drawing/2014/main" id="{AF48C84F-FC9F-B99A-2253-AFF721278860}"/>
                    </a:ext>
                  </a:extLst>
                </p:cNvPr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4" name="Google Shape;146;p13">
                  <a:extLst>
                    <a:ext uri="{FF2B5EF4-FFF2-40B4-BE49-F238E27FC236}">
                      <a16:creationId xmlns:a16="http://schemas.microsoft.com/office/drawing/2014/main" id="{EC24AFDB-9FD2-804D-B7D5-3EDB53B0D18F}"/>
                    </a:ext>
                  </a:extLst>
                </p:cNvPr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5" name="Google Shape;147;p13">
                  <a:extLst>
                    <a:ext uri="{FF2B5EF4-FFF2-40B4-BE49-F238E27FC236}">
                      <a16:creationId xmlns:a16="http://schemas.microsoft.com/office/drawing/2014/main" id="{DC66EEE2-AC85-1039-70A8-157D4FDB46B0}"/>
                    </a:ext>
                  </a:extLst>
                </p:cNvPr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1" name="Google Shape;148;p13">
                <a:extLst>
                  <a:ext uri="{FF2B5EF4-FFF2-40B4-BE49-F238E27FC236}">
                    <a16:creationId xmlns:a16="http://schemas.microsoft.com/office/drawing/2014/main" id="{3BF623DA-17EA-EE41-D8CD-92C5261DE403}"/>
                  </a:ext>
                </a:extLst>
              </p:cNvPr>
              <p:cNvGrpSpPr/>
              <p:nvPr/>
            </p:nvGrpSpPr>
            <p:grpSpPr>
              <a:xfrm rot="3579510">
                <a:off x="1725413" y="6125949"/>
                <a:ext cx="1161030" cy="1019240"/>
                <a:chOff x="1970134" y="4815476"/>
                <a:chExt cx="1753825" cy="1523794"/>
              </a:xfrm>
            </p:grpSpPr>
            <p:sp>
              <p:nvSpPr>
                <p:cNvPr id="462" name="Google Shape;149;p13">
                  <a:extLst>
                    <a:ext uri="{FF2B5EF4-FFF2-40B4-BE49-F238E27FC236}">
                      <a16:creationId xmlns:a16="http://schemas.microsoft.com/office/drawing/2014/main" id="{220E034D-BA4E-BAD7-F2E7-ECCAEFD8F3FA}"/>
                    </a:ext>
                  </a:extLst>
                </p:cNvPr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3" name="Google Shape;150;p13">
                  <a:extLst>
                    <a:ext uri="{FF2B5EF4-FFF2-40B4-BE49-F238E27FC236}">
                      <a16:creationId xmlns:a16="http://schemas.microsoft.com/office/drawing/2014/main" id="{C8ED4FA6-4747-A4F3-C237-DE79450FA259}"/>
                    </a:ext>
                  </a:extLst>
                </p:cNvPr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4" name="Google Shape;151;p13">
                  <a:extLst>
                    <a:ext uri="{FF2B5EF4-FFF2-40B4-BE49-F238E27FC236}">
                      <a16:creationId xmlns:a16="http://schemas.microsoft.com/office/drawing/2014/main" id="{37E44B1D-1420-D02F-1C3B-B40C90703F98}"/>
                    </a:ext>
                  </a:extLst>
                </p:cNvPr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5" name="Google Shape;152;p13">
                  <a:extLst>
                    <a:ext uri="{FF2B5EF4-FFF2-40B4-BE49-F238E27FC236}">
                      <a16:creationId xmlns:a16="http://schemas.microsoft.com/office/drawing/2014/main" id="{090C19C2-EAD3-5B3F-5A82-6A7A811870DF}"/>
                    </a:ext>
                  </a:extLst>
                </p:cNvPr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6" name="Google Shape;153;p13">
                  <a:extLst>
                    <a:ext uri="{FF2B5EF4-FFF2-40B4-BE49-F238E27FC236}">
                      <a16:creationId xmlns:a16="http://schemas.microsoft.com/office/drawing/2014/main" id="{FA93D9C0-4978-B4E6-7D25-39BE325558CE}"/>
                    </a:ext>
                  </a:extLst>
                </p:cNvPr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7" name="Google Shape;154;p13">
                  <a:extLst>
                    <a:ext uri="{FF2B5EF4-FFF2-40B4-BE49-F238E27FC236}">
                      <a16:creationId xmlns:a16="http://schemas.microsoft.com/office/drawing/2014/main" id="{20CAF4BA-0041-D41C-1B79-FD13AAA40E27}"/>
                    </a:ext>
                  </a:extLst>
                </p:cNvPr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8" name="Google Shape;155;p13">
                  <a:extLst>
                    <a:ext uri="{FF2B5EF4-FFF2-40B4-BE49-F238E27FC236}">
                      <a16:creationId xmlns:a16="http://schemas.microsoft.com/office/drawing/2014/main" id="{F14294E4-07A8-5604-56C2-FC700C72D8BA}"/>
                    </a:ext>
                  </a:extLst>
                </p:cNvPr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59B9A"/>
                </a:solidFill>
                <a:ln w="28575" cap="flat" cmpd="sng">
                  <a:solidFill>
                    <a:srgbClr val="059B9A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448" name="Google Shape;156;p13">
                <a:extLst>
                  <a:ext uri="{FF2B5EF4-FFF2-40B4-BE49-F238E27FC236}">
                    <a16:creationId xmlns:a16="http://schemas.microsoft.com/office/drawing/2014/main" id="{394B384F-803F-76E2-FF06-2973C8582326}"/>
                  </a:ext>
                </a:extLst>
              </p:cNvPr>
              <p:cNvSpPr/>
              <p:nvPr/>
            </p:nvSpPr>
            <p:spPr>
              <a:xfrm rot="3579510">
                <a:off x="962175" y="164780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E9EFC9"/>
              </a:solidFill>
              <a:ln w="12700" cap="flat" cmpd="sng">
                <a:solidFill>
                  <a:srgbClr val="D0E6E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52" name="Google Shape;165;p13">
                <a:extLst>
                  <a:ext uri="{FF2B5EF4-FFF2-40B4-BE49-F238E27FC236}">
                    <a16:creationId xmlns:a16="http://schemas.microsoft.com/office/drawing/2014/main" id="{B585F2D4-081D-F0FD-D928-0192E15D2F43}"/>
                  </a:ext>
                </a:extLst>
              </p:cNvPr>
              <p:cNvGrpSpPr/>
              <p:nvPr/>
            </p:nvGrpSpPr>
            <p:grpSpPr>
              <a:xfrm rot="3579510">
                <a:off x="-164649" y="48184"/>
                <a:ext cx="1161030" cy="1019240"/>
                <a:chOff x="1970134" y="4815476"/>
                <a:chExt cx="1753825" cy="1523794"/>
              </a:xfrm>
            </p:grpSpPr>
            <p:sp>
              <p:nvSpPr>
                <p:cNvPr id="454" name="Google Shape;166;p13">
                  <a:extLst>
                    <a:ext uri="{FF2B5EF4-FFF2-40B4-BE49-F238E27FC236}">
                      <a16:creationId xmlns:a16="http://schemas.microsoft.com/office/drawing/2014/main" id="{EEEDE5BA-A032-6025-72C2-D458A84B0ED4}"/>
                    </a:ext>
                  </a:extLst>
                </p:cNvPr>
                <p:cNvSpPr/>
                <p:nvPr/>
              </p:nvSpPr>
              <p:spPr>
                <a:xfrm>
                  <a:off x="2019299" y="4895573"/>
                  <a:ext cx="1647826" cy="1400452"/>
                </a:xfrm>
                <a:prstGeom prst="hexagon">
                  <a:avLst>
                    <a:gd name="adj" fmla="val 28887"/>
                    <a:gd name="vf" fmla="val 115470"/>
                  </a:avLst>
                </a:prstGeom>
                <a:noFill/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6" name="Google Shape;167;p13">
                  <a:extLst>
                    <a:ext uri="{FF2B5EF4-FFF2-40B4-BE49-F238E27FC236}">
                      <a16:creationId xmlns:a16="http://schemas.microsoft.com/office/drawing/2014/main" id="{4283A653-E6B8-9776-9987-EAF4D427357F}"/>
                    </a:ext>
                  </a:extLst>
                </p:cNvPr>
                <p:cNvSpPr/>
                <p:nvPr/>
              </p:nvSpPr>
              <p:spPr>
                <a:xfrm>
                  <a:off x="2379710" y="4815476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7" name="Google Shape;168;p13">
                  <a:extLst>
                    <a:ext uri="{FF2B5EF4-FFF2-40B4-BE49-F238E27FC236}">
                      <a16:creationId xmlns:a16="http://schemas.microsoft.com/office/drawing/2014/main" id="{1C1B2B96-BDEE-3F35-3810-C8DBCC0DFF7A}"/>
                    </a:ext>
                  </a:extLst>
                </p:cNvPr>
                <p:cNvSpPr/>
                <p:nvPr/>
              </p:nvSpPr>
              <p:spPr>
                <a:xfrm>
                  <a:off x="3198855" y="4838739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8" name="Google Shape;169;p13">
                  <a:extLst>
                    <a:ext uri="{FF2B5EF4-FFF2-40B4-BE49-F238E27FC236}">
                      <a16:creationId xmlns:a16="http://schemas.microsoft.com/office/drawing/2014/main" id="{8CE1D4CE-56F8-C230-95BC-E92093E62705}"/>
                    </a:ext>
                  </a:extLst>
                </p:cNvPr>
                <p:cNvSpPr/>
                <p:nvPr/>
              </p:nvSpPr>
              <p:spPr>
                <a:xfrm>
                  <a:off x="3610291" y="5536031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9" name="Google Shape;170;p13">
                  <a:extLst>
                    <a:ext uri="{FF2B5EF4-FFF2-40B4-BE49-F238E27FC236}">
                      <a16:creationId xmlns:a16="http://schemas.microsoft.com/office/drawing/2014/main" id="{9009EDE8-17EF-D472-1FA6-87BE1A24F620}"/>
                    </a:ext>
                  </a:extLst>
                </p:cNvPr>
                <p:cNvSpPr/>
                <p:nvPr/>
              </p:nvSpPr>
              <p:spPr>
                <a:xfrm>
                  <a:off x="1970134" y="5516982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0" name="Google Shape;171;p13">
                  <a:extLst>
                    <a:ext uri="{FF2B5EF4-FFF2-40B4-BE49-F238E27FC236}">
                      <a16:creationId xmlns:a16="http://schemas.microsoft.com/office/drawing/2014/main" id="{8C2DBE14-3B55-9B5D-31D5-3C2E40B82B05}"/>
                    </a:ext>
                  </a:extLst>
                </p:cNvPr>
                <p:cNvSpPr/>
                <p:nvPr/>
              </p:nvSpPr>
              <p:spPr>
                <a:xfrm>
                  <a:off x="2368328" y="6218149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61" name="Google Shape;172;p13">
                  <a:extLst>
                    <a:ext uri="{FF2B5EF4-FFF2-40B4-BE49-F238E27FC236}">
                      <a16:creationId xmlns:a16="http://schemas.microsoft.com/office/drawing/2014/main" id="{12E28F26-E67F-1FD6-8156-7A350C3D6398}"/>
                    </a:ext>
                  </a:extLst>
                </p:cNvPr>
                <p:cNvSpPr/>
                <p:nvPr/>
              </p:nvSpPr>
              <p:spPr>
                <a:xfrm>
                  <a:off x="3206523" y="6225602"/>
                  <a:ext cx="113668" cy="113668"/>
                </a:xfrm>
                <a:prstGeom prst="ellipse">
                  <a:avLst/>
                </a:prstGeom>
                <a:solidFill>
                  <a:srgbClr val="095169"/>
                </a:solidFill>
                <a:ln w="28575" cap="flat" cmpd="sng">
                  <a:solidFill>
                    <a:srgbClr val="095169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 dirty="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453" name="Google Shape;97;p13">
                <a:extLst>
                  <a:ext uri="{FF2B5EF4-FFF2-40B4-BE49-F238E27FC236}">
                    <a16:creationId xmlns:a16="http://schemas.microsoft.com/office/drawing/2014/main" id="{94E61DE7-2302-EC57-A4C5-4BE9DE0E98EF}"/>
                  </a:ext>
                </a:extLst>
              </p:cNvPr>
              <p:cNvSpPr/>
              <p:nvPr/>
            </p:nvSpPr>
            <p:spPr>
              <a:xfrm rot="3579510">
                <a:off x="999097" y="960198"/>
                <a:ext cx="708839" cy="591519"/>
              </a:xfrm>
              <a:prstGeom prst="hexagon">
                <a:avLst>
                  <a:gd name="adj" fmla="val 27667"/>
                  <a:gd name="vf" fmla="val 115470"/>
                </a:avLst>
              </a:prstGeom>
              <a:solidFill>
                <a:srgbClr val="007A63"/>
              </a:solidFill>
              <a:ln w="12700" cap="flat" cmpd="sng">
                <a:solidFill>
                  <a:srgbClr val="D0E6ED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" name="Google Shape;94;p13">
              <a:extLst>
                <a:ext uri="{FF2B5EF4-FFF2-40B4-BE49-F238E27FC236}">
                  <a16:creationId xmlns:a16="http://schemas.microsoft.com/office/drawing/2014/main" id="{216E3C41-0429-A308-CB52-F1D3F1B147D1}"/>
                </a:ext>
              </a:extLst>
            </p:cNvPr>
            <p:cNvSpPr/>
            <p:nvPr/>
          </p:nvSpPr>
          <p:spPr>
            <a:xfrm rot="3579510">
              <a:off x="222984" y="5505536"/>
              <a:ext cx="969562" cy="779809"/>
            </a:xfrm>
            <a:prstGeom prst="hexagon">
              <a:avLst>
                <a:gd name="adj" fmla="val 26666"/>
                <a:gd name="vf" fmla="val 115470"/>
              </a:avLst>
            </a:prstGeom>
            <a:solidFill>
              <a:srgbClr val="E0EDE2"/>
            </a:solidFill>
            <a:ln w="12700" cap="flat" cmpd="sng">
              <a:solidFill>
                <a:srgbClr val="E0EDE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66;p13">
              <a:extLst>
                <a:ext uri="{FF2B5EF4-FFF2-40B4-BE49-F238E27FC236}">
                  <a16:creationId xmlns:a16="http://schemas.microsoft.com/office/drawing/2014/main" id="{4BA29B54-A7A0-CF88-506C-56F6BBB9BEB2}"/>
                </a:ext>
              </a:extLst>
            </p:cNvPr>
            <p:cNvSpPr/>
            <p:nvPr/>
          </p:nvSpPr>
          <p:spPr>
            <a:xfrm rot="3579510">
              <a:off x="70172" y="5208917"/>
              <a:ext cx="1090859" cy="926864"/>
            </a:xfrm>
            <a:prstGeom prst="hexagon">
              <a:avLst>
                <a:gd name="adj" fmla="val 28887"/>
                <a:gd name="vf" fmla="val 115470"/>
              </a:avLst>
            </a:prstGeom>
            <a:noFill/>
            <a:ln w="28575" cap="flat" cmpd="sng">
              <a:solidFill>
                <a:srgbClr val="09516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70;p13">
              <a:extLst>
                <a:ext uri="{FF2B5EF4-FFF2-40B4-BE49-F238E27FC236}">
                  <a16:creationId xmlns:a16="http://schemas.microsoft.com/office/drawing/2014/main" id="{65198777-4467-0056-D474-DC5BF80A74D6}"/>
                </a:ext>
              </a:extLst>
            </p:cNvPr>
            <p:cNvSpPr/>
            <p:nvPr/>
          </p:nvSpPr>
          <p:spPr>
            <a:xfrm rot="3579510">
              <a:off x="317573" y="5161045"/>
              <a:ext cx="75248" cy="75229"/>
            </a:xfrm>
            <a:prstGeom prst="ellipse">
              <a:avLst/>
            </a:prstGeom>
            <a:solidFill>
              <a:srgbClr val="095169"/>
            </a:solidFill>
            <a:ln w="28575" cap="flat" cmpd="sng">
              <a:solidFill>
                <a:srgbClr val="09516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56;p13">
              <a:extLst>
                <a:ext uri="{FF2B5EF4-FFF2-40B4-BE49-F238E27FC236}">
                  <a16:creationId xmlns:a16="http://schemas.microsoft.com/office/drawing/2014/main" id="{9471485F-0216-4036-1C0A-51CC4F096029}"/>
                </a:ext>
              </a:extLst>
            </p:cNvPr>
            <p:cNvSpPr/>
            <p:nvPr/>
          </p:nvSpPr>
          <p:spPr>
            <a:xfrm rot="3579510">
              <a:off x="2087837" y="5886554"/>
              <a:ext cx="708839" cy="585284"/>
            </a:xfrm>
            <a:prstGeom prst="hexagon">
              <a:avLst>
                <a:gd name="adj" fmla="val 27667"/>
                <a:gd name="vf" fmla="val 115470"/>
              </a:avLst>
            </a:prstGeom>
            <a:solidFill>
              <a:srgbClr val="D0E6ED"/>
            </a:solidFill>
            <a:ln w="12700" cap="flat" cmpd="sng">
              <a:solidFill>
                <a:srgbClr val="D0E6E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90;p13">
              <a:extLst>
                <a:ext uri="{FF2B5EF4-FFF2-40B4-BE49-F238E27FC236}">
                  <a16:creationId xmlns:a16="http://schemas.microsoft.com/office/drawing/2014/main" id="{A94760B8-9C8B-95D8-2757-E8811519B5C8}"/>
                </a:ext>
              </a:extLst>
            </p:cNvPr>
            <p:cNvSpPr/>
            <p:nvPr/>
          </p:nvSpPr>
          <p:spPr>
            <a:xfrm rot="3579510">
              <a:off x="503085" y="6458351"/>
              <a:ext cx="708839" cy="585284"/>
            </a:xfrm>
            <a:prstGeom prst="hexagon">
              <a:avLst>
                <a:gd name="adj" fmla="val 27667"/>
                <a:gd name="vf" fmla="val 115470"/>
              </a:avLst>
            </a:prstGeom>
            <a:solidFill>
              <a:srgbClr val="007A63"/>
            </a:solidFill>
            <a:ln w="12700" cap="flat" cmpd="sng">
              <a:solidFill>
                <a:srgbClr val="D0E6E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56;p13">
              <a:extLst>
                <a:ext uri="{FF2B5EF4-FFF2-40B4-BE49-F238E27FC236}">
                  <a16:creationId xmlns:a16="http://schemas.microsoft.com/office/drawing/2014/main" id="{D9B3E723-533E-4097-2D1D-AEC87948185A}"/>
                </a:ext>
              </a:extLst>
            </p:cNvPr>
            <p:cNvSpPr/>
            <p:nvPr/>
          </p:nvSpPr>
          <p:spPr>
            <a:xfrm rot="3579510">
              <a:off x="2087836" y="5886553"/>
              <a:ext cx="708839" cy="585284"/>
            </a:xfrm>
            <a:prstGeom prst="hexagon">
              <a:avLst>
                <a:gd name="adj" fmla="val 27667"/>
                <a:gd name="vf" fmla="val 115470"/>
              </a:avLst>
            </a:prstGeom>
            <a:solidFill>
              <a:srgbClr val="007A63"/>
            </a:solidFill>
            <a:ln w="12700" cap="flat" cmpd="sng">
              <a:solidFill>
                <a:srgbClr val="D0E6ED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36" name="Google Shape;450;p14">
            <a:extLst>
              <a:ext uri="{FF2B5EF4-FFF2-40B4-BE49-F238E27FC236}">
                <a16:creationId xmlns:a16="http://schemas.microsoft.com/office/drawing/2014/main" id="{C3BA963B-6487-34E3-A993-EFF8AFE8FC98}"/>
              </a:ext>
            </a:extLst>
          </p:cNvPr>
          <p:cNvCxnSpPr/>
          <p:nvPr/>
        </p:nvCxnSpPr>
        <p:spPr>
          <a:xfrm>
            <a:off x="980209" y="920929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573420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05AC33A6-F449-4A60-1B80-CA3CC7C85B05}"/>
              </a:ext>
            </a:extLst>
          </p:cNvPr>
          <p:cNvSpPr/>
          <p:nvPr/>
        </p:nvSpPr>
        <p:spPr>
          <a:xfrm>
            <a:off x="6692330" y="1620448"/>
            <a:ext cx="4872252" cy="3662250"/>
          </a:xfrm>
          <a:prstGeom prst="rect">
            <a:avLst/>
          </a:prstGeom>
          <a:solidFill>
            <a:srgbClr val="DFEDE0"/>
          </a:solidFill>
          <a:ln>
            <a:solidFill>
              <a:srgbClr val="007679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C68B4CC-B46D-C574-5FF3-027D985B722F}"/>
              </a:ext>
            </a:extLst>
          </p:cNvPr>
          <p:cNvSpPr/>
          <p:nvPr/>
        </p:nvSpPr>
        <p:spPr>
          <a:xfrm>
            <a:off x="482072" y="1624032"/>
            <a:ext cx="4872252" cy="3662250"/>
          </a:xfrm>
          <a:prstGeom prst="rect">
            <a:avLst/>
          </a:prstGeom>
          <a:solidFill>
            <a:srgbClr val="DFEDE0"/>
          </a:solidFill>
          <a:ln>
            <a:solidFill>
              <a:srgbClr val="007679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1. </a:t>
            </a:r>
            <a:r>
              <a:rPr lang="en-US" sz="4800" b="1" dirty="0" err="1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Introducción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046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3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pic>
        <p:nvPicPr>
          <p:cNvPr id="1030" name="Picture 6" descr="Óptica láser para metrología, medicina y telémetros | SCHOTT">
            <a:extLst>
              <a:ext uri="{FF2B5EF4-FFF2-40B4-BE49-F238E27FC236}">
                <a16:creationId xmlns:a16="http://schemas.microsoft.com/office/drawing/2014/main" id="{F834BB6F-75DE-4933-7EC3-7070370B5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54" y="2073277"/>
            <a:ext cx="4430088" cy="2768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A80EEAD-266F-BF89-BF2F-9FEAA2EA3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3412" y="2099973"/>
            <a:ext cx="4430088" cy="265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E5E79747-1C3B-3873-5C99-E14AEAC2BCC6}"/>
              </a:ext>
            </a:extLst>
          </p:cNvPr>
          <p:cNvSpPr txBox="1"/>
          <p:nvPr/>
        </p:nvSpPr>
        <p:spPr>
          <a:xfrm>
            <a:off x="1256989" y="5296017"/>
            <a:ext cx="3534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solidFill>
                  <a:srgbClr val="005353"/>
                </a:solidFill>
                <a:latin typeface="Garamond" panose="02020404030301010803" pitchFamily="18" charset="0"/>
              </a:rPr>
              <a:t>Alineación de sistemas ópticos</a:t>
            </a:r>
            <a:endParaRPr lang="es-CO" sz="2400" b="1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4D30092-DC32-D8A2-40CB-1894E1B3F13F}"/>
              </a:ext>
            </a:extLst>
          </p:cNvPr>
          <p:cNvSpPr txBox="1"/>
          <p:nvPr/>
        </p:nvSpPr>
        <p:spPr>
          <a:xfrm>
            <a:off x="6885247" y="5323670"/>
            <a:ext cx="46711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solidFill>
                  <a:srgbClr val="005353"/>
                </a:solidFill>
                <a:latin typeface="Garamond" panose="02020404030301010803" pitchFamily="18" charset="0"/>
              </a:rPr>
              <a:t>Número de parásitos en una muestra</a:t>
            </a:r>
            <a:endParaRPr lang="es-CO" sz="2400" b="1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942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FF2EE3F1-F120-427B-9394-E616E9794292}"/>
              </a:ext>
            </a:extLst>
          </p:cNvPr>
          <p:cNvSpPr/>
          <p:nvPr/>
        </p:nvSpPr>
        <p:spPr>
          <a:xfrm>
            <a:off x="6703465" y="1287714"/>
            <a:ext cx="2781210" cy="3308292"/>
          </a:xfrm>
          <a:prstGeom prst="rect">
            <a:avLst/>
          </a:prstGeom>
          <a:solidFill>
            <a:srgbClr val="DFEDE0"/>
          </a:solidFill>
          <a:ln>
            <a:solidFill>
              <a:srgbClr val="007679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EAC87CFD-BC5F-40D7-8382-E5F7AEE7FB51}"/>
              </a:ext>
            </a:extLst>
          </p:cNvPr>
          <p:cNvSpPr/>
          <p:nvPr/>
        </p:nvSpPr>
        <p:spPr>
          <a:xfrm>
            <a:off x="2376676" y="1302271"/>
            <a:ext cx="2781210" cy="3308292"/>
          </a:xfrm>
          <a:prstGeom prst="rect">
            <a:avLst/>
          </a:prstGeom>
          <a:solidFill>
            <a:srgbClr val="DFEDE0"/>
          </a:solidFill>
          <a:ln>
            <a:solidFill>
              <a:srgbClr val="007679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-216815" y="180085"/>
            <a:ext cx="1204202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1. ¿Redes </a:t>
            </a:r>
            <a:r>
              <a:rPr lang="en-US" sz="4800" b="1" dirty="0" err="1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Neuronales</a:t>
            </a:r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?</a:t>
            </a:r>
            <a:endParaRPr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046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4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CB1E67B-15A3-4557-966A-A80124322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9987" y="1514128"/>
            <a:ext cx="2109254" cy="276546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3DDE821-4EA3-4DC9-A341-DB54069647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2110" y="1615223"/>
            <a:ext cx="2241904" cy="2765461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09371D4D-E5AD-4F5E-BE8F-84AD0F66CB0F}"/>
              </a:ext>
            </a:extLst>
          </p:cNvPr>
          <p:cNvSpPr txBox="1"/>
          <p:nvPr/>
        </p:nvSpPr>
        <p:spPr>
          <a:xfrm>
            <a:off x="1999896" y="4655577"/>
            <a:ext cx="3534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005353"/>
                </a:solidFill>
                <a:latin typeface="Garamond" panose="02020404030301010803" pitchFamily="18" charset="0"/>
              </a:rPr>
              <a:t>David H. </a:t>
            </a:r>
            <a:r>
              <a:rPr lang="es-CO" sz="2400" b="1" dirty="0" err="1">
                <a:solidFill>
                  <a:srgbClr val="005353"/>
                </a:solidFill>
                <a:latin typeface="Garamond" panose="02020404030301010803" pitchFamily="18" charset="0"/>
              </a:rPr>
              <a:t>Hubel</a:t>
            </a:r>
            <a:r>
              <a:rPr lang="es-CO" sz="2400" b="1" dirty="0">
                <a:solidFill>
                  <a:srgbClr val="005353"/>
                </a:solidFill>
                <a:latin typeface="Garamond" panose="02020404030301010803" pitchFamily="18" charset="0"/>
              </a:rPr>
              <a:t> 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D9120C1-D22B-4BAE-A2E9-D8262ED2E671}"/>
              </a:ext>
            </a:extLst>
          </p:cNvPr>
          <p:cNvSpPr txBox="1"/>
          <p:nvPr/>
        </p:nvSpPr>
        <p:spPr>
          <a:xfrm>
            <a:off x="6326685" y="4655577"/>
            <a:ext cx="3534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005353"/>
                </a:solidFill>
                <a:latin typeface="Garamond" panose="02020404030301010803" pitchFamily="18" charset="0"/>
              </a:rPr>
              <a:t>Torsten Wiesel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62B9C0D7-FFCA-4947-B9C3-5549E98795BC}"/>
              </a:ext>
            </a:extLst>
          </p:cNvPr>
          <p:cNvSpPr txBox="1"/>
          <p:nvPr/>
        </p:nvSpPr>
        <p:spPr>
          <a:xfrm>
            <a:off x="624958" y="5268833"/>
            <a:ext cx="10942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005353"/>
                </a:solidFill>
                <a:latin typeface="Garamond" panose="02020404030301010803" pitchFamily="18" charset="0"/>
              </a:rPr>
              <a:t>Galardonados con el premio nobel de medicina en 1981 por sus contribuciones al entendimiento del sistema visual. </a:t>
            </a:r>
          </a:p>
        </p:txBody>
      </p:sp>
    </p:spTree>
    <p:extLst>
      <p:ext uri="{BB962C8B-B14F-4D97-AF65-F5344CB8AC3E}">
        <p14:creationId xmlns:p14="http://schemas.microsoft.com/office/powerpoint/2010/main" val="964162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5922120-4BFE-4A7F-B527-DFF3D58BE14D}"/>
              </a:ext>
            </a:extLst>
          </p:cNvPr>
          <p:cNvSpPr/>
          <p:nvPr/>
        </p:nvSpPr>
        <p:spPr>
          <a:xfrm>
            <a:off x="3534770" y="2456601"/>
            <a:ext cx="4872252" cy="3662250"/>
          </a:xfrm>
          <a:prstGeom prst="rect">
            <a:avLst/>
          </a:prstGeom>
          <a:solidFill>
            <a:srgbClr val="DFEDE0"/>
          </a:solidFill>
          <a:ln>
            <a:solidFill>
              <a:srgbClr val="007679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2. </a:t>
            </a:r>
            <a:r>
              <a:rPr lang="en-US" sz="4800" b="1" dirty="0" err="1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Objetivo</a:t>
            </a:r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 Principal</a:t>
            </a:r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046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5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6471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21CEA5AD-4919-158C-79CD-C41FEFD1D226}"/>
              </a:ext>
            </a:extLst>
          </p:cNvPr>
          <p:cNvSpPr txBox="1"/>
          <p:nvPr/>
        </p:nvSpPr>
        <p:spPr>
          <a:xfrm>
            <a:off x="1383752" y="1299250"/>
            <a:ext cx="96564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solidFill>
                  <a:srgbClr val="005353"/>
                </a:solidFill>
                <a:latin typeface="Garamond" panose="02020404030301010803" pitchFamily="18" charset="0"/>
              </a:rPr>
              <a:t>Reconocer mediante visión artificial las coordenadas de un puntero láser  con fines en aplicaciones ópticas.</a:t>
            </a:r>
            <a:endParaRPr lang="es-CO" sz="28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pic>
        <p:nvPicPr>
          <p:cNvPr id="4" name="Picture 2" descr="Experimentando Con El LASER MAS POTENTE DEL MUNDO!! - SANWU LASERS - YouTube">
            <a:extLst>
              <a:ext uri="{FF2B5EF4-FFF2-40B4-BE49-F238E27FC236}">
                <a16:creationId xmlns:a16="http://schemas.microsoft.com/office/drawing/2014/main" id="{B4AE031B-70BC-3011-9B0C-30414268F6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26" b="19359"/>
          <a:stretch/>
        </p:blipFill>
        <p:spPr bwMode="auto">
          <a:xfrm>
            <a:off x="3721066" y="2696038"/>
            <a:ext cx="4491812" cy="311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7680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ángulo 29">
            <a:extLst>
              <a:ext uri="{FF2B5EF4-FFF2-40B4-BE49-F238E27FC236}">
                <a16:creationId xmlns:a16="http://schemas.microsoft.com/office/drawing/2014/main" id="{1591F6CC-6C35-23FF-0F16-CA677F90B38E}"/>
              </a:ext>
            </a:extLst>
          </p:cNvPr>
          <p:cNvSpPr/>
          <p:nvPr/>
        </p:nvSpPr>
        <p:spPr>
          <a:xfrm>
            <a:off x="3561245" y="2835249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3. Marco Teórico</a:t>
            </a:r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046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6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FADE7D4-9713-5EAF-2520-06EA08AD2582}"/>
              </a:ext>
            </a:extLst>
          </p:cNvPr>
          <p:cNvSpPr txBox="1"/>
          <p:nvPr/>
        </p:nvSpPr>
        <p:spPr>
          <a:xfrm>
            <a:off x="777921" y="1380821"/>
            <a:ext cx="353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3.1 CNN</a:t>
            </a:r>
            <a:endParaRPr lang="es-CO" sz="2800" b="1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C48F158-B3A3-B866-355B-9AFE2C3ABC98}"/>
              </a:ext>
            </a:extLst>
          </p:cNvPr>
          <p:cNvSpPr txBox="1"/>
          <p:nvPr/>
        </p:nvSpPr>
        <p:spPr>
          <a:xfrm>
            <a:off x="4540720" y="1307390"/>
            <a:ext cx="740732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1" dirty="0">
                <a:solidFill>
                  <a:srgbClr val="007679"/>
                </a:solidFill>
                <a:effectLst/>
                <a:latin typeface="Garamond" panose="02020404030301010803" pitchFamily="18" charset="0"/>
              </a:rPr>
              <a:t>“</a:t>
            </a:r>
            <a:r>
              <a:rPr lang="en-US" sz="2800" b="0" i="1" dirty="0">
                <a:solidFill>
                  <a:srgbClr val="005353"/>
                </a:solidFill>
                <a:effectLst/>
                <a:latin typeface="Garamond" panose="02020404030301010803" pitchFamily="18" charset="0"/>
              </a:rPr>
              <a:t>Convolutional Neural Networks”</a:t>
            </a:r>
            <a:br>
              <a:rPr lang="en-US" dirty="0">
                <a:solidFill>
                  <a:srgbClr val="005353"/>
                </a:solidFill>
              </a:rPr>
            </a:br>
            <a:endParaRPr lang="es-CO" dirty="0">
              <a:solidFill>
                <a:srgbClr val="005353"/>
              </a:solidFill>
            </a:endParaRP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C6604429-AAB1-8327-9D3F-0F826A165479}"/>
              </a:ext>
            </a:extLst>
          </p:cNvPr>
          <p:cNvCxnSpPr>
            <a:cxnSpLocks/>
          </p:cNvCxnSpPr>
          <p:nvPr/>
        </p:nvCxnSpPr>
        <p:spPr>
          <a:xfrm>
            <a:off x="2545306" y="1642431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BCC30D33-4DCE-CA99-F6CB-E8D53D5249F1}"/>
              </a:ext>
            </a:extLst>
          </p:cNvPr>
          <p:cNvCxnSpPr>
            <a:cxnSpLocks/>
          </p:cNvCxnSpPr>
          <p:nvPr/>
        </p:nvCxnSpPr>
        <p:spPr>
          <a:xfrm flipH="1">
            <a:off x="5714662" y="1891710"/>
            <a:ext cx="1078174" cy="728551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A9143785-2AB7-D1BE-6002-C409BF59C032}"/>
              </a:ext>
            </a:extLst>
          </p:cNvPr>
          <p:cNvCxnSpPr>
            <a:cxnSpLocks/>
          </p:cNvCxnSpPr>
          <p:nvPr/>
        </p:nvCxnSpPr>
        <p:spPr>
          <a:xfrm>
            <a:off x="6749562" y="1881597"/>
            <a:ext cx="1078173" cy="751333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adroTexto 28">
            <a:extLst>
              <a:ext uri="{FF2B5EF4-FFF2-40B4-BE49-F238E27FC236}">
                <a16:creationId xmlns:a16="http://schemas.microsoft.com/office/drawing/2014/main" id="{4410604D-856C-39D5-18EC-7784578FB076}"/>
              </a:ext>
            </a:extLst>
          </p:cNvPr>
          <p:cNvSpPr txBox="1"/>
          <p:nvPr/>
        </p:nvSpPr>
        <p:spPr>
          <a:xfrm>
            <a:off x="3703469" y="2947677"/>
            <a:ext cx="2663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Capa de convolución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FF3DF93F-DA4A-D39B-CF8D-D24368B4D2B5}"/>
              </a:ext>
            </a:extLst>
          </p:cNvPr>
          <p:cNvSpPr/>
          <p:nvPr/>
        </p:nvSpPr>
        <p:spPr>
          <a:xfrm>
            <a:off x="7050403" y="2835249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8" name="CuadroTexto 447">
            <a:extLst>
              <a:ext uri="{FF2B5EF4-FFF2-40B4-BE49-F238E27FC236}">
                <a16:creationId xmlns:a16="http://schemas.microsoft.com/office/drawing/2014/main" id="{3F4E755C-CC98-CE42-7367-1A218A71D0E1}"/>
              </a:ext>
            </a:extLst>
          </p:cNvPr>
          <p:cNvSpPr txBox="1"/>
          <p:nvPr/>
        </p:nvSpPr>
        <p:spPr>
          <a:xfrm>
            <a:off x="7192627" y="2944490"/>
            <a:ext cx="2663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Capa de agrupación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pic>
        <p:nvPicPr>
          <p:cNvPr id="460" name="Imagen 459">
            <a:extLst>
              <a:ext uri="{FF2B5EF4-FFF2-40B4-BE49-F238E27FC236}">
                <a16:creationId xmlns:a16="http://schemas.microsoft.com/office/drawing/2014/main" id="{8DD42FAA-946E-A915-8ECD-37699F088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6359" y="3969059"/>
            <a:ext cx="7668695" cy="2333951"/>
          </a:xfrm>
          <a:prstGeom prst="rect">
            <a:avLst/>
          </a:prstGeom>
        </p:spPr>
      </p:pic>
      <p:cxnSp>
        <p:nvCxnSpPr>
          <p:cNvPr id="461" name="Conector recto de flecha 460">
            <a:extLst>
              <a:ext uri="{FF2B5EF4-FFF2-40B4-BE49-F238E27FC236}">
                <a16:creationId xmlns:a16="http://schemas.microsoft.com/office/drawing/2014/main" id="{2C2EBE7B-CC17-B479-825B-BCB81B7B9730}"/>
              </a:ext>
            </a:extLst>
          </p:cNvPr>
          <p:cNvCxnSpPr>
            <a:cxnSpLocks/>
          </p:cNvCxnSpPr>
          <p:nvPr/>
        </p:nvCxnSpPr>
        <p:spPr>
          <a:xfrm>
            <a:off x="6749562" y="3394154"/>
            <a:ext cx="0" cy="696196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33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8" grpId="0"/>
      <p:bldP spid="29" grpId="0"/>
      <p:bldP spid="31" grpId="0" animBg="1"/>
      <p:bldP spid="4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>
            <a:extLst>
              <a:ext uri="{FF2B5EF4-FFF2-40B4-BE49-F238E27FC236}">
                <a16:creationId xmlns:a16="http://schemas.microsoft.com/office/drawing/2014/main" id="{902C4DEF-3EDA-44DF-92EA-B18056288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472" y="3153662"/>
            <a:ext cx="3687450" cy="1544316"/>
          </a:xfrm>
          <a:prstGeom prst="rect">
            <a:avLst/>
          </a:prstGeom>
        </p:spPr>
      </p:pic>
      <p:sp>
        <p:nvSpPr>
          <p:cNvPr id="21" name="Rectángulo 20">
            <a:extLst>
              <a:ext uri="{FF2B5EF4-FFF2-40B4-BE49-F238E27FC236}">
                <a16:creationId xmlns:a16="http://schemas.microsoft.com/office/drawing/2014/main" id="{96C15763-267F-44AE-8809-FB43B3B3663D}"/>
              </a:ext>
            </a:extLst>
          </p:cNvPr>
          <p:cNvSpPr/>
          <p:nvPr/>
        </p:nvSpPr>
        <p:spPr>
          <a:xfrm>
            <a:off x="487960" y="3207182"/>
            <a:ext cx="2773714" cy="1498862"/>
          </a:xfrm>
          <a:prstGeom prst="rect">
            <a:avLst/>
          </a:prstGeom>
          <a:solidFill>
            <a:srgbClr val="DFEDE0"/>
          </a:solidFill>
          <a:ln>
            <a:solidFill>
              <a:srgbClr val="007679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3. Marco Teórico</a:t>
            </a:r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046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7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FADE7D4-9713-5EAF-2520-06EA08AD2582}"/>
              </a:ext>
            </a:extLst>
          </p:cNvPr>
          <p:cNvSpPr txBox="1"/>
          <p:nvPr/>
        </p:nvSpPr>
        <p:spPr>
          <a:xfrm>
            <a:off x="777921" y="1380821"/>
            <a:ext cx="353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3.1.1 Imágenes a color</a:t>
            </a:r>
            <a:endParaRPr lang="es-CO" sz="2800" b="1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8285D86-E492-4FC0-8B1C-D10B21FD89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735"/>
          <a:stretch/>
        </p:blipFill>
        <p:spPr>
          <a:xfrm>
            <a:off x="621339" y="3353130"/>
            <a:ext cx="2527213" cy="124427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F8ABB28C-5F66-41E9-9512-63AA2FC242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2183" y="1940363"/>
            <a:ext cx="2527213" cy="125874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DA900B8-63FD-484B-B70F-40FFAB0001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44355" y="3299136"/>
            <a:ext cx="2527213" cy="1298681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9B00895B-B6BA-4E05-B16B-FFBB60F75E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32183" y="4796911"/>
            <a:ext cx="2527212" cy="1297907"/>
          </a:xfrm>
          <a:prstGeom prst="rect">
            <a:avLst/>
          </a:prstGeom>
        </p:spPr>
      </p:pic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E0B0193A-2930-4293-8DCA-1D2EBB0163BA}"/>
              </a:ext>
            </a:extLst>
          </p:cNvPr>
          <p:cNvCxnSpPr>
            <a:cxnSpLocks/>
          </p:cNvCxnSpPr>
          <p:nvPr/>
        </p:nvCxnSpPr>
        <p:spPr>
          <a:xfrm>
            <a:off x="6759086" y="2344512"/>
            <a:ext cx="1451659" cy="815153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9228CCF5-0797-4F97-AD0C-45962D2A0E5B}"/>
              </a:ext>
            </a:extLst>
          </p:cNvPr>
          <p:cNvCxnSpPr>
            <a:cxnSpLocks/>
          </p:cNvCxnSpPr>
          <p:nvPr/>
        </p:nvCxnSpPr>
        <p:spPr>
          <a:xfrm>
            <a:off x="6759086" y="3948476"/>
            <a:ext cx="155233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2BC8B895-AD73-47C0-BC48-CD8663E9CC8E}"/>
              </a:ext>
            </a:extLst>
          </p:cNvPr>
          <p:cNvCxnSpPr>
            <a:cxnSpLocks/>
          </p:cNvCxnSpPr>
          <p:nvPr/>
        </p:nvCxnSpPr>
        <p:spPr>
          <a:xfrm flipV="1">
            <a:off x="6759087" y="4968257"/>
            <a:ext cx="1451659" cy="640889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53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DF9523A3-171E-48A4-74A1-3047EFFF11DA}"/>
              </a:ext>
            </a:extLst>
          </p:cNvPr>
          <p:cNvSpPr/>
          <p:nvPr/>
        </p:nvSpPr>
        <p:spPr>
          <a:xfrm>
            <a:off x="7976448" y="4825644"/>
            <a:ext cx="3821680" cy="1147422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24C7376-3A96-1B13-0084-355EE1DDE5A7}"/>
              </a:ext>
            </a:extLst>
          </p:cNvPr>
          <p:cNvSpPr/>
          <p:nvPr/>
        </p:nvSpPr>
        <p:spPr>
          <a:xfrm>
            <a:off x="7504326" y="1434422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3. Marco Teórico</a:t>
            </a:r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046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8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FADE7D4-9713-5EAF-2520-06EA08AD2582}"/>
              </a:ext>
            </a:extLst>
          </p:cNvPr>
          <p:cNvSpPr txBox="1"/>
          <p:nvPr/>
        </p:nvSpPr>
        <p:spPr>
          <a:xfrm>
            <a:off x="777921" y="1380821"/>
            <a:ext cx="353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3.1 CNN</a:t>
            </a:r>
            <a:endParaRPr lang="es-CO" sz="2800" b="1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3C7DFE30-CB33-4056-B4F7-6DF13FFA3658}"/>
              </a:ext>
            </a:extLst>
          </p:cNvPr>
          <p:cNvCxnSpPr>
            <a:cxnSpLocks/>
          </p:cNvCxnSpPr>
          <p:nvPr/>
        </p:nvCxnSpPr>
        <p:spPr>
          <a:xfrm>
            <a:off x="2354237" y="1642431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14F2179-E2D9-4B4B-97F6-429D85EE7595}"/>
              </a:ext>
            </a:extLst>
          </p:cNvPr>
          <p:cNvSpPr/>
          <p:nvPr/>
        </p:nvSpPr>
        <p:spPr>
          <a:xfrm>
            <a:off x="3427737" y="1377795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60E59B37-A841-4705-91DC-01CEEFE06D0A}"/>
              </a:ext>
            </a:extLst>
          </p:cNvPr>
          <p:cNvSpPr txBox="1"/>
          <p:nvPr/>
        </p:nvSpPr>
        <p:spPr>
          <a:xfrm>
            <a:off x="3569961" y="1493249"/>
            <a:ext cx="2663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rgbClr val="005353"/>
                </a:solidFill>
                <a:latin typeface="Garamond" panose="02020404030301010803" pitchFamily="18" charset="0"/>
              </a:rPr>
              <a:t>Capa de convolución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7FA45AF-1B7E-4C9A-9969-310D75CC74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883" y="2455420"/>
            <a:ext cx="4617058" cy="2010014"/>
          </a:xfrm>
          <a:prstGeom prst="rect">
            <a:avLst/>
          </a:prstGeom>
        </p:spPr>
      </p:pic>
      <p:cxnSp>
        <p:nvCxnSpPr>
          <p:cNvPr id="26" name="Conector recto de flecha 25">
            <a:extLst>
              <a:ext uri="{FF2B5EF4-FFF2-40B4-BE49-F238E27FC236}">
                <a16:creationId xmlns:a16="http://schemas.microsoft.com/office/drawing/2014/main" id="{EFECC94E-34B5-4CB0-B93D-1E2398A4E3AD}"/>
              </a:ext>
            </a:extLst>
          </p:cNvPr>
          <p:cNvCxnSpPr>
            <a:cxnSpLocks/>
          </p:cNvCxnSpPr>
          <p:nvPr/>
        </p:nvCxnSpPr>
        <p:spPr>
          <a:xfrm>
            <a:off x="6478014" y="1747120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14049A2F-ADC1-4A82-8904-F3D7BE0F0103}"/>
              </a:ext>
            </a:extLst>
          </p:cNvPr>
          <p:cNvSpPr txBox="1"/>
          <p:nvPr/>
        </p:nvSpPr>
        <p:spPr>
          <a:xfrm>
            <a:off x="7646418" y="1547065"/>
            <a:ext cx="2663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solidFill>
                  <a:srgbClr val="005353"/>
                </a:solidFill>
                <a:latin typeface="Garamond" panose="02020404030301010803" pitchFamily="18" charset="0"/>
              </a:rPr>
              <a:t>Núcleo o </a:t>
            </a:r>
            <a:r>
              <a:rPr lang="es-CO" sz="2000" dirty="0" err="1">
                <a:solidFill>
                  <a:srgbClr val="005353"/>
                </a:solidFill>
                <a:latin typeface="Garamond" panose="02020404030301010803" pitchFamily="18" charset="0"/>
              </a:rPr>
              <a:t>Kernel</a:t>
            </a:r>
            <a:endParaRPr lang="es-CO" sz="2000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FA77B096-70DD-4312-9108-CAFB865DBA68}"/>
              </a:ext>
            </a:extLst>
          </p:cNvPr>
          <p:cNvCxnSpPr>
            <a:cxnSpLocks/>
          </p:cNvCxnSpPr>
          <p:nvPr/>
        </p:nvCxnSpPr>
        <p:spPr>
          <a:xfrm>
            <a:off x="8978151" y="2245810"/>
            <a:ext cx="0" cy="819599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54D454B1-E3FD-4BCD-A101-13D3C3A31FAB}"/>
              </a:ext>
            </a:extLst>
          </p:cNvPr>
          <p:cNvCxnSpPr>
            <a:cxnSpLocks/>
          </p:cNvCxnSpPr>
          <p:nvPr/>
        </p:nvCxnSpPr>
        <p:spPr>
          <a:xfrm flipH="1" flipV="1">
            <a:off x="6375654" y="3641698"/>
            <a:ext cx="1078177" cy="17097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adroTexto 31">
            <a:extLst>
              <a:ext uri="{FF2B5EF4-FFF2-40B4-BE49-F238E27FC236}">
                <a16:creationId xmlns:a16="http://schemas.microsoft.com/office/drawing/2014/main" id="{5D7BE18F-3552-4371-9999-405CF5A1BBCF}"/>
              </a:ext>
            </a:extLst>
          </p:cNvPr>
          <p:cNvSpPr txBox="1"/>
          <p:nvPr/>
        </p:nvSpPr>
        <p:spPr>
          <a:xfrm>
            <a:off x="198285" y="5218721"/>
            <a:ext cx="6879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 err="1">
                <a:solidFill>
                  <a:srgbClr val="005353"/>
                </a:solidFill>
                <a:latin typeface="Garamond" panose="02020404030301010803" pitchFamily="18" charset="0"/>
              </a:rPr>
              <a:t>Conv</a:t>
            </a:r>
            <a:r>
              <a:rPr lang="es-CO" sz="2800" dirty="0">
                <a:solidFill>
                  <a:srgbClr val="005353"/>
                </a:solidFill>
                <a:latin typeface="Garamond" panose="02020404030301010803" pitchFamily="18" charset="0"/>
              </a:rPr>
              <a:t> = 76*(-1) + 206*(-1) + 107*(-1) + 83*(-1) + </a:t>
            </a:r>
            <a:r>
              <a:rPr lang="es-CO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217*8</a:t>
            </a:r>
            <a:r>
              <a:rPr lang="es-CO" sz="2800" dirty="0">
                <a:solidFill>
                  <a:srgbClr val="005353"/>
                </a:solidFill>
                <a:latin typeface="Garamond" panose="02020404030301010803" pitchFamily="18" charset="0"/>
              </a:rPr>
              <a:t>+ 67*(-1) + 9*(-1) +125*(-1) + 18*(-1)  </a:t>
            </a:r>
          </a:p>
        </p:txBody>
      </p: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7450FD27-0530-48B1-AC3B-5252DA2E8C5C}"/>
              </a:ext>
            </a:extLst>
          </p:cNvPr>
          <p:cNvCxnSpPr>
            <a:cxnSpLocks/>
          </p:cNvCxnSpPr>
          <p:nvPr/>
        </p:nvCxnSpPr>
        <p:spPr>
          <a:xfrm>
            <a:off x="7024566" y="5695774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uadroTexto 35">
            <a:extLst>
              <a:ext uri="{FF2B5EF4-FFF2-40B4-BE49-F238E27FC236}">
                <a16:creationId xmlns:a16="http://schemas.microsoft.com/office/drawing/2014/main" id="{99770F1D-EF2B-4543-9C3C-2359F8DE967C}"/>
              </a:ext>
            </a:extLst>
          </p:cNvPr>
          <p:cNvSpPr txBox="1"/>
          <p:nvPr/>
        </p:nvSpPr>
        <p:spPr>
          <a:xfrm>
            <a:off x="8058876" y="4891523"/>
            <a:ext cx="37539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solidFill>
                  <a:srgbClr val="005353"/>
                </a:solidFill>
                <a:latin typeface="Garamond" panose="02020404030301010803" pitchFamily="18" charset="0"/>
              </a:rPr>
              <a:t>El resultado se ubica en una nueva matriz y se avanza sucesivamente sobre toda la matriz.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E60A121-12DC-4557-8DF4-CD2B6C7CC4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6448" y="3065409"/>
            <a:ext cx="2003406" cy="1214566"/>
          </a:xfrm>
          <a:prstGeom prst="rect">
            <a:avLst/>
          </a:prstGeom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97233037-AEC3-DD2E-5E2F-71D83BF2E70B}"/>
              </a:ext>
            </a:extLst>
          </p:cNvPr>
          <p:cNvCxnSpPr>
            <a:cxnSpLocks/>
          </p:cNvCxnSpPr>
          <p:nvPr/>
        </p:nvCxnSpPr>
        <p:spPr>
          <a:xfrm>
            <a:off x="3977247" y="4528586"/>
            <a:ext cx="0" cy="602972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30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  <p:bldP spid="20" grpId="0" animBg="1"/>
      <p:bldP spid="22" grpId="0"/>
      <p:bldP spid="27" grpId="0"/>
      <p:bldP spid="32" grpId="0"/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>
            <a:extLst>
              <a:ext uri="{FF2B5EF4-FFF2-40B4-BE49-F238E27FC236}">
                <a16:creationId xmlns:a16="http://schemas.microsoft.com/office/drawing/2014/main" id="{BE5D8D4E-0145-F7D3-7432-AC1744005F0D}"/>
              </a:ext>
            </a:extLst>
          </p:cNvPr>
          <p:cNvSpPr/>
          <p:nvPr/>
        </p:nvSpPr>
        <p:spPr>
          <a:xfrm>
            <a:off x="5501417" y="4903886"/>
            <a:ext cx="4772611" cy="129876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624D8CA7-7990-F26D-8EF4-5CF529FAEAC0}"/>
              </a:ext>
            </a:extLst>
          </p:cNvPr>
          <p:cNvSpPr/>
          <p:nvPr/>
        </p:nvSpPr>
        <p:spPr>
          <a:xfrm>
            <a:off x="8583907" y="1356636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42" name="Google Shape;442;p14"/>
          <p:cNvCxnSpPr/>
          <p:nvPr/>
        </p:nvCxnSpPr>
        <p:spPr>
          <a:xfrm>
            <a:off x="415822" y="6321171"/>
            <a:ext cx="10942085" cy="0"/>
          </a:xfrm>
          <a:prstGeom prst="straightConnector1">
            <a:avLst/>
          </a:prstGeom>
          <a:noFill/>
          <a:ln w="12700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3" name="Google Shape;443;p14"/>
          <p:cNvSpPr/>
          <p:nvPr/>
        </p:nvSpPr>
        <p:spPr>
          <a:xfrm rot="3579510">
            <a:off x="11339035" y="6028039"/>
            <a:ext cx="682722" cy="586265"/>
          </a:xfrm>
          <a:prstGeom prst="hexagon">
            <a:avLst>
              <a:gd name="adj" fmla="val 28887"/>
              <a:gd name="vf" fmla="val 115470"/>
            </a:avLst>
          </a:prstGeom>
          <a:noFill/>
          <a:ln w="12700" cap="flat" cmpd="sng">
            <a:solidFill>
              <a:srgbClr val="007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14"/>
          <p:cNvSpPr txBox="1"/>
          <p:nvPr/>
        </p:nvSpPr>
        <p:spPr>
          <a:xfrm>
            <a:off x="1935625" y="180085"/>
            <a:ext cx="806269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US" sz="4800" b="1" dirty="0">
                <a:solidFill>
                  <a:srgbClr val="007A63"/>
                </a:solidFill>
                <a:latin typeface="Garamond" panose="02020404030301010803" pitchFamily="18" charset="0"/>
                <a:sym typeface="Arial Narrow"/>
              </a:rPr>
              <a:t>3. Marco Teórico</a:t>
            </a:r>
            <a:endParaRPr lang="en-US" sz="4800" b="1" dirty="0">
              <a:solidFill>
                <a:srgbClr val="007A63"/>
              </a:solidFill>
              <a:latin typeface="Garamond" panose="02020404030301010803" pitchFamily="18" charset="0"/>
            </a:endParaRPr>
          </a:p>
        </p:txBody>
      </p:sp>
      <p:cxnSp>
        <p:nvCxnSpPr>
          <p:cNvPr id="450" name="Google Shape;450;p14"/>
          <p:cNvCxnSpPr/>
          <p:nvPr/>
        </p:nvCxnSpPr>
        <p:spPr>
          <a:xfrm>
            <a:off x="487960" y="1028734"/>
            <a:ext cx="10942085" cy="0"/>
          </a:xfrm>
          <a:prstGeom prst="straightConnector1">
            <a:avLst/>
          </a:prstGeom>
          <a:noFill/>
          <a:ln w="9525" cap="flat" cmpd="sng">
            <a:solidFill>
              <a:srgbClr val="018E8E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14"/>
          <p:cNvSpPr txBox="1"/>
          <p:nvPr/>
        </p:nvSpPr>
        <p:spPr>
          <a:xfrm>
            <a:off x="11520593" y="6172828"/>
            <a:ext cx="30461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9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775" y="6357494"/>
            <a:ext cx="2191056" cy="409632"/>
          </a:xfrm>
          <a:prstGeom prst="rect">
            <a:avLst/>
          </a:prstGeom>
        </p:spPr>
      </p:pic>
      <p:pic>
        <p:nvPicPr>
          <p:cNvPr id="455" name="Imagen 4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092788" y="6350285"/>
            <a:ext cx="94133" cy="41356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FADE7D4-9713-5EAF-2520-06EA08AD2582}"/>
              </a:ext>
            </a:extLst>
          </p:cNvPr>
          <p:cNvSpPr txBox="1"/>
          <p:nvPr/>
        </p:nvSpPr>
        <p:spPr>
          <a:xfrm>
            <a:off x="777921" y="1380821"/>
            <a:ext cx="353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005353"/>
                </a:solidFill>
                <a:latin typeface="Garamond" panose="02020404030301010803" pitchFamily="18" charset="0"/>
              </a:rPr>
              <a:t>3.1 CNN</a:t>
            </a:r>
            <a:endParaRPr lang="es-CO" sz="2800" b="1" dirty="0">
              <a:solidFill>
                <a:srgbClr val="005353"/>
              </a:solidFill>
              <a:latin typeface="Garamond" panose="02020404030301010803" pitchFamily="18" charset="0"/>
            </a:endParaRP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3C7DFE30-CB33-4056-B4F7-6DF13FFA3658}"/>
              </a:ext>
            </a:extLst>
          </p:cNvPr>
          <p:cNvCxnSpPr>
            <a:cxnSpLocks/>
          </p:cNvCxnSpPr>
          <p:nvPr/>
        </p:nvCxnSpPr>
        <p:spPr>
          <a:xfrm>
            <a:off x="2545306" y="1642431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114F2179-E2D9-4B4B-97F6-429D85EE7595}"/>
              </a:ext>
            </a:extLst>
          </p:cNvPr>
          <p:cNvSpPr/>
          <p:nvPr/>
        </p:nvSpPr>
        <p:spPr>
          <a:xfrm>
            <a:off x="3846733" y="1388247"/>
            <a:ext cx="2947917" cy="738651"/>
          </a:xfrm>
          <a:prstGeom prst="rect">
            <a:avLst/>
          </a:prstGeom>
          <a:solidFill>
            <a:srgbClr val="DFEDE0"/>
          </a:solidFill>
          <a:ln>
            <a:solidFill>
              <a:srgbClr val="0053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60E59B37-A841-4705-91DC-01CEEFE06D0A}"/>
              </a:ext>
            </a:extLst>
          </p:cNvPr>
          <p:cNvSpPr txBox="1"/>
          <p:nvPr/>
        </p:nvSpPr>
        <p:spPr>
          <a:xfrm>
            <a:off x="3988957" y="1500675"/>
            <a:ext cx="2663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solidFill>
                  <a:srgbClr val="005353"/>
                </a:solidFill>
                <a:latin typeface="Garamond" panose="02020404030301010803" pitchFamily="18" charset="0"/>
              </a:rPr>
              <a:t>Capa de agrupación</a:t>
            </a:r>
          </a:p>
        </p:txBody>
      </p: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53616807-4615-47B1-A1F7-BEBF237E7BF1}"/>
              </a:ext>
            </a:extLst>
          </p:cNvPr>
          <p:cNvCxnSpPr>
            <a:cxnSpLocks/>
          </p:cNvCxnSpPr>
          <p:nvPr/>
        </p:nvCxnSpPr>
        <p:spPr>
          <a:xfrm>
            <a:off x="7304256" y="1757572"/>
            <a:ext cx="873456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8C617EE-154E-46C6-8CC8-A612C496D693}"/>
              </a:ext>
            </a:extLst>
          </p:cNvPr>
          <p:cNvSpPr txBox="1"/>
          <p:nvPr/>
        </p:nvSpPr>
        <p:spPr>
          <a:xfrm>
            <a:off x="8763631" y="1376379"/>
            <a:ext cx="26634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solidFill>
                  <a:srgbClr val="005353"/>
                </a:solidFill>
                <a:latin typeface="Garamond" panose="02020404030301010803" pitchFamily="18" charset="0"/>
              </a:rPr>
              <a:t>Agrupación por máximos</a:t>
            </a:r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A3AD8E93-064E-49B2-815D-5657A61BD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3831" y="2723197"/>
            <a:ext cx="4617058" cy="2010014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121EAD4C-A2BA-45D2-B21F-5BE0FED89871}"/>
              </a:ext>
            </a:extLst>
          </p:cNvPr>
          <p:cNvSpPr txBox="1"/>
          <p:nvPr/>
        </p:nvSpPr>
        <p:spPr>
          <a:xfrm>
            <a:off x="5321301" y="3528149"/>
            <a:ext cx="26634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b="1" dirty="0">
                <a:solidFill>
                  <a:srgbClr val="005353"/>
                </a:solidFill>
                <a:latin typeface="Garamond" panose="02020404030301010803" pitchFamily="18" charset="0"/>
              </a:rPr>
              <a:t>217</a:t>
            </a:r>
          </a:p>
        </p:txBody>
      </p: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D7A3EF8A-16E7-4AB5-9CCD-25EAB893A9C9}"/>
              </a:ext>
            </a:extLst>
          </p:cNvPr>
          <p:cNvCxnSpPr>
            <a:cxnSpLocks/>
          </p:cNvCxnSpPr>
          <p:nvPr/>
        </p:nvCxnSpPr>
        <p:spPr>
          <a:xfrm>
            <a:off x="10095365" y="2137313"/>
            <a:ext cx="0" cy="56470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uadroTexto 37">
            <a:extLst>
              <a:ext uri="{FF2B5EF4-FFF2-40B4-BE49-F238E27FC236}">
                <a16:creationId xmlns:a16="http://schemas.microsoft.com/office/drawing/2014/main" id="{3DAE78D0-99F3-4748-B3D7-532DA4759638}"/>
              </a:ext>
            </a:extLst>
          </p:cNvPr>
          <p:cNvSpPr txBox="1"/>
          <p:nvPr/>
        </p:nvSpPr>
        <p:spPr>
          <a:xfrm>
            <a:off x="5432027" y="5030331"/>
            <a:ext cx="49113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000" dirty="0">
                <a:solidFill>
                  <a:srgbClr val="005353"/>
                </a:solidFill>
                <a:latin typeface="Garamond" panose="02020404030301010803" pitchFamily="18" charset="0"/>
              </a:rPr>
              <a:t>En primer lugar se disminuye la dimensión de la matriz quedándose solamente con las características más importantes de la imagen.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1E03D0B-706F-495A-9131-55B5596CFE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822" y="2849098"/>
            <a:ext cx="4560732" cy="2561789"/>
          </a:xfrm>
          <a:prstGeom prst="rect">
            <a:avLst/>
          </a:prstGeom>
        </p:spPr>
      </p:pic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0B6F533A-D559-3114-6D83-847E8AF329FA}"/>
              </a:ext>
            </a:extLst>
          </p:cNvPr>
          <p:cNvCxnSpPr>
            <a:cxnSpLocks/>
          </p:cNvCxnSpPr>
          <p:nvPr/>
        </p:nvCxnSpPr>
        <p:spPr>
          <a:xfrm flipH="1">
            <a:off x="7048765" y="3728204"/>
            <a:ext cx="435981" cy="0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09451560-F0C6-C0E5-0941-94E1315C44D6}"/>
              </a:ext>
            </a:extLst>
          </p:cNvPr>
          <p:cNvCxnSpPr>
            <a:cxnSpLocks/>
          </p:cNvCxnSpPr>
          <p:nvPr/>
        </p:nvCxnSpPr>
        <p:spPr>
          <a:xfrm>
            <a:off x="6686497" y="3952076"/>
            <a:ext cx="0" cy="781135"/>
          </a:xfrm>
          <a:prstGeom prst="straightConnector1">
            <a:avLst/>
          </a:prstGeom>
          <a:ln w="57150">
            <a:solidFill>
              <a:srgbClr val="007A6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435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  <p:bldP spid="20" grpId="0" animBg="1"/>
      <p:bldP spid="22" grpId="0"/>
      <p:bldP spid="25" grpId="0"/>
      <p:bldP spid="35" grpId="0"/>
      <p:bldP spid="38" grpId="0"/>
    </p:bldLst>
  </p:timing>
</p:sld>
</file>

<file path=ppt/theme/theme1.xml><?xml version="1.0" encoding="utf-8"?>
<a:theme xmlns:a="http://schemas.openxmlformats.org/drawingml/2006/main" name="Tema de Office">
  <a:themeElements>
    <a:clrScheme name="Custom 133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6450</TotalTime>
  <Words>855</Words>
  <Application>Microsoft Office PowerPoint</Application>
  <PresentationFormat>Panorámica</PresentationFormat>
  <Paragraphs>156</Paragraphs>
  <Slides>24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0" baseType="lpstr">
      <vt:lpstr>Calibri</vt:lpstr>
      <vt:lpstr>Arial Narrow</vt:lpstr>
      <vt:lpstr>Arial</vt:lpstr>
      <vt:lpstr>Corbel</vt:lpstr>
      <vt:lpstr>Garamond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Valentina Perez C</dc:creator>
  <cp:lastModifiedBy>Valentina Perez C</cp:lastModifiedBy>
  <cp:revision>118</cp:revision>
  <dcterms:created xsi:type="dcterms:W3CDTF">2021-09-05T16:28:45Z</dcterms:created>
  <dcterms:modified xsi:type="dcterms:W3CDTF">2022-10-13T02:52:22Z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